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5" r:id="rId1"/>
  </p:sldMasterIdLst>
  <p:notesMasterIdLst>
    <p:notesMasterId r:id="rId156"/>
  </p:notesMasterIdLst>
  <p:sldIdLst>
    <p:sldId id="256" r:id="rId2"/>
    <p:sldId id="609" r:id="rId3"/>
    <p:sldId id="611" r:id="rId4"/>
    <p:sldId id="619" r:id="rId5"/>
    <p:sldId id="469" r:id="rId6"/>
    <p:sldId id="612" r:id="rId7"/>
    <p:sldId id="467" r:id="rId8"/>
    <p:sldId id="613" r:id="rId9"/>
    <p:sldId id="470" r:id="rId10"/>
    <p:sldId id="471" r:id="rId11"/>
    <p:sldId id="472" r:id="rId12"/>
    <p:sldId id="473" r:id="rId13"/>
    <p:sldId id="614" r:id="rId14"/>
    <p:sldId id="475" r:id="rId15"/>
    <p:sldId id="476" r:id="rId16"/>
    <p:sldId id="610" r:id="rId17"/>
    <p:sldId id="478" r:id="rId18"/>
    <p:sldId id="479" r:id="rId19"/>
    <p:sldId id="480" r:id="rId20"/>
    <p:sldId id="481" r:id="rId21"/>
    <p:sldId id="482" r:id="rId22"/>
    <p:sldId id="483" r:id="rId23"/>
    <p:sldId id="615" r:id="rId24"/>
    <p:sldId id="487" r:id="rId25"/>
    <p:sldId id="486" r:id="rId26"/>
    <p:sldId id="488" r:id="rId27"/>
    <p:sldId id="489" r:id="rId28"/>
    <p:sldId id="617" r:id="rId29"/>
    <p:sldId id="620" r:id="rId30"/>
    <p:sldId id="621" r:id="rId31"/>
    <p:sldId id="622" r:id="rId32"/>
    <p:sldId id="492" r:id="rId33"/>
    <p:sldId id="618" r:id="rId34"/>
    <p:sldId id="491" r:id="rId35"/>
    <p:sldId id="493" r:id="rId36"/>
    <p:sldId id="494" r:id="rId37"/>
    <p:sldId id="495" r:id="rId38"/>
    <p:sldId id="497" r:id="rId39"/>
    <p:sldId id="633" r:id="rId40"/>
    <p:sldId id="496" r:id="rId41"/>
    <p:sldId id="498" r:id="rId42"/>
    <p:sldId id="502" r:id="rId43"/>
    <p:sldId id="500" r:id="rId44"/>
    <p:sldId id="623" r:id="rId45"/>
    <p:sldId id="499" r:id="rId46"/>
    <p:sldId id="503" r:id="rId47"/>
    <p:sldId id="501" r:id="rId48"/>
    <p:sldId id="504" r:id="rId49"/>
    <p:sldId id="505" r:id="rId50"/>
    <p:sldId id="506" r:id="rId51"/>
    <p:sldId id="507" r:id="rId52"/>
    <p:sldId id="508" r:id="rId53"/>
    <p:sldId id="509" r:id="rId54"/>
    <p:sldId id="510" r:id="rId55"/>
    <p:sldId id="511" r:id="rId56"/>
    <p:sldId id="512" r:id="rId57"/>
    <p:sldId id="513" r:id="rId58"/>
    <p:sldId id="514" r:id="rId59"/>
    <p:sldId id="515" r:id="rId60"/>
    <p:sldId id="517" r:id="rId61"/>
    <p:sldId id="519" r:id="rId62"/>
    <p:sldId id="516" r:id="rId63"/>
    <p:sldId id="518" r:id="rId64"/>
    <p:sldId id="520" r:id="rId65"/>
    <p:sldId id="521" r:id="rId66"/>
    <p:sldId id="522" r:id="rId67"/>
    <p:sldId id="524" r:id="rId68"/>
    <p:sldId id="523" r:id="rId69"/>
    <p:sldId id="525" r:id="rId70"/>
    <p:sldId id="526" r:id="rId71"/>
    <p:sldId id="627" r:id="rId72"/>
    <p:sldId id="527" r:id="rId73"/>
    <p:sldId id="625" r:id="rId74"/>
    <p:sldId id="626" r:id="rId75"/>
    <p:sldId id="629" r:id="rId76"/>
    <p:sldId id="630" r:id="rId77"/>
    <p:sldId id="531" r:id="rId78"/>
    <p:sldId id="530" r:id="rId79"/>
    <p:sldId id="532" r:id="rId80"/>
    <p:sldId id="533" r:id="rId81"/>
    <p:sldId id="534" r:id="rId82"/>
    <p:sldId id="535" r:id="rId83"/>
    <p:sldId id="536" r:id="rId84"/>
    <p:sldId id="537" r:id="rId85"/>
    <p:sldId id="538" r:id="rId86"/>
    <p:sldId id="539" r:id="rId87"/>
    <p:sldId id="631" r:id="rId88"/>
    <p:sldId id="540" r:id="rId89"/>
    <p:sldId id="541" r:id="rId90"/>
    <p:sldId id="542" r:id="rId91"/>
    <p:sldId id="543" r:id="rId92"/>
    <p:sldId id="632" r:id="rId93"/>
    <p:sldId id="546" r:id="rId94"/>
    <p:sldId id="547" r:id="rId95"/>
    <p:sldId id="548" r:id="rId96"/>
    <p:sldId id="549" r:id="rId97"/>
    <p:sldId id="550" r:id="rId98"/>
    <p:sldId id="551" r:id="rId99"/>
    <p:sldId id="552" r:id="rId100"/>
    <p:sldId id="553" r:id="rId101"/>
    <p:sldId id="555" r:id="rId102"/>
    <p:sldId id="559" r:id="rId103"/>
    <p:sldId id="556" r:id="rId104"/>
    <p:sldId id="557" r:id="rId105"/>
    <p:sldId id="558" r:id="rId106"/>
    <p:sldId id="560" r:id="rId107"/>
    <p:sldId id="561" r:id="rId108"/>
    <p:sldId id="562" r:id="rId109"/>
    <p:sldId id="563" r:id="rId110"/>
    <p:sldId id="564" r:id="rId111"/>
    <p:sldId id="565" r:id="rId112"/>
    <p:sldId id="566" r:id="rId113"/>
    <p:sldId id="567" r:id="rId114"/>
    <p:sldId id="568" r:id="rId115"/>
    <p:sldId id="569" r:id="rId116"/>
    <p:sldId id="570" r:id="rId117"/>
    <p:sldId id="571" r:id="rId118"/>
    <p:sldId id="572" r:id="rId119"/>
    <p:sldId id="573" r:id="rId120"/>
    <p:sldId id="576" r:id="rId121"/>
    <p:sldId id="574" r:id="rId122"/>
    <p:sldId id="575" r:id="rId123"/>
    <p:sldId id="577" r:id="rId124"/>
    <p:sldId id="578" r:id="rId125"/>
    <p:sldId id="579" r:id="rId126"/>
    <p:sldId id="580" r:id="rId127"/>
    <p:sldId id="581" r:id="rId128"/>
    <p:sldId id="582" r:id="rId129"/>
    <p:sldId id="583" r:id="rId130"/>
    <p:sldId id="584" r:id="rId131"/>
    <p:sldId id="585" r:id="rId132"/>
    <p:sldId id="586" r:id="rId133"/>
    <p:sldId id="587" r:id="rId134"/>
    <p:sldId id="588" r:id="rId135"/>
    <p:sldId id="589" r:id="rId136"/>
    <p:sldId id="590" r:id="rId137"/>
    <p:sldId id="592" r:id="rId138"/>
    <p:sldId id="591" r:id="rId139"/>
    <p:sldId id="593" r:id="rId140"/>
    <p:sldId id="594" r:id="rId141"/>
    <p:sldId id="595" r:id="rId142"/>
    <p:sldId id="596" r:id="rId143"/>
    <p:sldId id="597" r:id="rId144"/>
    <p:sldId id="598" r:id="rId145"/>
    <p:sldId id="599" r:id="rId146"/>
    <p:sldId id="601" r:id="rId147"/>
    <p:sldId id="600" r:id="rId148"/>
    <p:sldId id="602" r:id="rId149"/>
    <p:sldId id="603" r:id="rId150"/>
    <p:sldId id="604" r:id="rId151"/>
    <p:sldId id="605" r:id="rId152"/>
    <p:sldId id="606" r:id="rId153"/>
    <p:sldId id="607" r:id="rId154"/>
    <p:sldId id="608" r:id="rId155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15" autoAdjust="0"/>
    <p:restoredTop sz="95027" autoAdjust="0"/>
  </p:normalViewPr>
  <p:slideViewPr>
    <p:cSldViewPr>
      <p:cViewPr>
        <p:scale>
          <a:sx n="130" d="100"/>
          <a:sy n="130" d="100"/>
        </p:scale>
        <p:origin x="-1158" y="-109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53" Type="http://schemas.openxmlformats.org/officeDocument/2006/relationships/slide" Target="slides/slide1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A817DE9-320B-4FEE-829A-9B18681B79CB}" type="datetimeFigureOut">
              <a:rPr lang="cs-CZ"/>
              <a:pPr>
                <a:defRPr/>
              </a:pPr>
              <a:t>3.1.2019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 smtClean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 smtClean="0"/>
              <a:t>Kliknutím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4FE323D9-A876-47D3-9C96-15F80BBDA00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249456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225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3EDB390C-B158-46D0-87ED-4594A4C73A76}" type="slidenum">
              <a:rPr lang="cs-CZ" altLang="cs-CZ"/>
              <a:pPr/>
              <a:t>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991595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88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12288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5BD75D61-250B-4519-B7E0-21259854A6E1}" type="slidenum">
              <a:rPr lang="cs-CZ" altLang="cs-CZ"/>
              <a:pPr/>
              <a:t>104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561503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643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14643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1D2F0484-2176-4A67-80FC-B935BB8E2C70}" type="slidenum">
              <a:rPr lang="cs-CZ" altLang="cs-CZ"/>
              <a:pPr/>
              <a:t>126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125156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077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16077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3EDE2142-A8CE-4A9A-BAAD-D1F05FE59BF5}" type="slidenum">
              <a:rPr lang="cs-CZ" altLang="cs-CZ"/>
              <a:pPr/>
              <a:t>139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299651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203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17203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E8694A11-8632-4FA3-B32D-B68526FD10C1}" type="slidenum">
              <a:rPr lang="cs-CZ" altLang="cs-CZ"/>
              <a:pPr/>
              <a:t>149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842170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817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17818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3D15822F-E906-45B5-A619-436AD723280B}" type="slidenum">
              <a:rPr lang="cs-CZ" altLang="cs-CZ"/>
              <a:pPr/>
              <a:t>154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974364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/>
          <p:nvPr/>
        </p:nvSpPr>
        <p:spPr bwMode="auto">
          <a:xfrm>
            <a:off x="0" y="-3175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8831" y="1449146"/>
            <a:ext cx="7526338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8831" y="5280847"/>
            <a:ext cx="7526338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73F209B-A727-4A30-8E52-6DD2C7EB53E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1858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4800600"/>
            <a:ext cx="7526337" cy="566738"/>
          </a:xfrm>
        </p:spPr>
        <p:txBody>
          <a:bodyPr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9144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sz="1600"/>
            </a:lvl1pPr>
          </a:lstStyle>
          <a:p>
            <a:pPr lvl="0"/>
            <a:r>
              <a:rPr lang="cs-CZ" noProof="0" smtClean="0"/>
              <a:t>Kliknutím na ikonu přidáte obrázek.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4863" y="5367338"/>
            <a:ext cx="7526337" cy="493712"/>
          </a:xfr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A24491-417C-4711-801B-1C5646DBCA5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38840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6"/>
          <p:cNvSpPr>
            <a:spLocks noChangeAspect="1"/>
          </p:cNvSpPr>
          <p:nvPr/>
        </p:nvSpPr>
        <p:spPr bwMode="auto">
          <a:xfrm>
            <a:off x="485107" y="1338479"/>
            <a:ext cx="4749312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573" y="1495525"/>
            <a:ext cx="4420380" cy="2645912"/>
          </a:xfrm>
        </p:spPr>
        <p:txBody>
          <a:bodyPr/>
          <a:lstStyle>
            <a:lvl1pPr algn="l">
              <a:defRPr sz="4200" b="1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1226" y="4700702"/>
            <a:ext cx="4418727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5398884" y="1338479"/>
            <a:ext cx="3302316" cy="4075464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1D5A650-4721-4548-B4E6-C49994630E0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9828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>
            <a:spLocks noChangeAspect="1"/>
          </p:cNvSpPr>
          <p:nvPr/>
        </p:nvSpPr>
        <p:spPr bwMode="auto">
          <a:xfrm>
            <a:off x="855663" y="2286585"/>
            <a:ext cx="3671336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017816" y="2435956"/>
            <a:ext cx="328689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4616450" y="2286000"/>
            <a:ext cx="3671888" cy="2300288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07211FF-74FB-4D58-8932-D02BC4840AA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747965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48D80D3-6086-4162-B8D5-778A939CCE8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020186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>
            <a:spLocks noChangeAspect="1"/>
          </p:cNvSpPr>
          <p:nvPr/>
        </p:nvSpPr>
        <p:spPr bwMode="auto">
          <a:xfrm>
            <a:off x="5752238" y="446089"/>
            <a:ext cx="3391762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" name="AutoShape 4"/>
          <p:cNvSpPr>
            <a:spLocks noChangeAspect="1" noChangeArrowheads="1" noTextEdit="1"/>
          </p:cNvSpPr>
          <p:nvPr/>
        </p:nvSpPr>
        <p:spPr bwMode="auto">
          <a:xfrm>
            <a:off x="5233988" y="0"/>
            <a:ext cx="3910012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37655" y="586171"/>
            <a:ext cx="1701800" cy="513479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4862" y="446089"/>
            <a:ext cx="4947376" cy="5414962"/>
          </a:xfrm>
        </p:spPr>
        <p:txBody>
          <a:bodyPr vert="eaVert" anchor="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256BA53-DEAD-44AE-9218-24B106A0FC6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81493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997" y="2222287"/>
            <a:ext cx="7524003" cy="363651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335262B-A597-4B4D-90F8-0ED39DA8E9C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66039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/>
          <p:nvPr/>
        </p:nvSpPr>
        <p:spPr bwMode="auto">
          <a:xfrm>
            <a:off x="0" y="0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2951396"/>
            <a:ext cx="7526337" cy="1468800"/>
          </a:xfrm>
        </p:spPr>
        <p:txBody>
          <a:bodyPr/>
          <a:lstStyle>
            <a:lvl1pPr algn="r">
              <a:defRPr sz="4800" b="1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4863" y="5281200"/>
            <a:ext cx="7526337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1033363-9AC1-4158-8A26-97E2D021145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53976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9996" y="2222287"/>
            <a:ext cx="3670723" cy="36387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0" y="2222287"/>
            <a:ext cx="3670720" cy="36387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21021EF-2AB2-4A08-9BE5-4E551FE55B1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66244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996" y="2174875"/>
            <a:ext cx="367072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9996" y="2751137"/>
            <a:ext cx="3687391" cy="3109913"/>
          </a:xfrm>
        </p:spPr>
        <p:txBody>
          <a:bodyPr anchor="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280" y="2174875"/>
            <a:ext cx="3670720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751137"/>
            <a:ext cx="3670720" cy="3109913"/>
          </a:xfrm>
        </p:spPr>
        <p:txBody>
          <a:bodyPr anchor="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734B90C-F0D2-42DA-BF5B-9D618913D34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54404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1A47D49-C660-4A7E-97A0-2F45F69103E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30542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DB19DA-1C7F-40E1-88E9-25BCBDDC93B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26059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6"/>
          <p:cNvSpPr>
            <a:spLocks noChangeAspect="1"/>
          </p:cNvSpPr>
          <p:nvPr/>
        </p:nvSpPr>
        <p:spPr bwMode="auto">
          <a:xfrm>
            <a:off x="804863" y="446086"/>
            <a:ext cx="2660650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446088"/>
            <a:ext cx="2660650" cy="1618396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1724" y="446087"/>
            <a:ext cx="4689475" cy="5414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4863" y="2260737"/>
            <a:ext cx="2660650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0D2C73E-5E60-402F-8582-5B2A6E406B7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91575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996" y="727521"/>
            <a:ext cx="3501548" cy="1617163"/>
          </a:xfrm>
        </p:spPr>
        <p:txBody>
          <a:bodyPr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4573588" y="0"/>
            <a:ext cx="4570412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sz="1400"/>
            </a:lvl1pPr>
          </a:lstStyle>
          <a:p>
            <a:pPr lvl="0"/>
            <a:r>
              <a:rPr lang="cs-CZ" noProof="0" smtClean="0"/>
              <a:t>Kliknutím na ikonu přidáte obrázek.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9996" y="2344684"/>
            <a:ext cx="3501548" cy="3516365"/>
          </a:xfrm>
        </p:spPr>
        <p:txBody>
          <a:bodyPr anchor="t"/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>
          <a:xfrm>
            <a:off x="2914650" y="6042025"/>
            <a:ext cx="73183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>
          <a:xfrm>
            <a:off x="442913" y="6042025"/>
            <a:ext cx="247173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3646488" y="5916613"/>
            <a:ext cx="796925" cy="490537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C3B4919-9C63-4932-A342-BF463DF5EC9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30599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9625" y="447675"/>
            <a:ext cx="7524750" cy="969963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625" y="2184400"/>
            <a:ext cx="7524750" cy="3675063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2913" y="6042025"/>
            <a:ext cx="6289675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9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1975" y="6042025"/>
            <a:ext cx="992188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9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04163" y="5916613"/>
            <a:ext cx="796925" cy="490537"/>
          </a:xfrm>
          <a:prstGeom prst="rect">
            <a:avLst/>
          </a:prstGeom>
        </p:spPr>
        <p:txBody>
          <a:bodyPr vert="horz" wrap="square" lIns="91440" tIns="45720" rIns="91440" bIns="1080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2000" smtClean="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62D20313-1ECE-4281-B777-23517929ACA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963" r:id="rId1"/>
    <p:sldLayoutId id="2147484964" r:id="rId2"/>
    <p:sldLayoutId id="2147484965" r:id="rId3"/>
    <p:sldLayoutId id="2147484966" r:id="rId4"/>
    <p:sldLayoutId id="2147484967" r:id="rId5"/>
    <p:sldLayoutId id="2147484968" r:id="rId6"/>
    <p:sldLayoutId id="2147484961" r:id="rId7"/>
    <p:sldLayoutId id="2147484969" r:id="rId8"/>
    <p:sldLayoutId id="2147484970" r:id="rId9"/>
    <p:sldLayoutId id="2147484962" r:id="rId10"/>
    <p:sldLayoutId id="2147484971" r:id="rId11"/>
    <p:sldLayoutId id="2147484972" r:id="rId12"/>
    <p:sldLayoutId id="2147484973" r:id="rId13"/>
    <p:sldLayoutId id="2147484974" r:id="rId14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4000" b="1" kern="1200">
          <a:solidFill>
            <a:srgbClr val="FEFEFE"/>
          </a:solidFill>
          <a:latin typeface="+mj-lt"/>
          <a:ea typeface="Trebuchet MS" pitchFamily="34" charset="0"/>
          <a:cs typeface="Trebuchet M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EFEFE"/>
          </a:solidFill>
          <a:latin typeface="Century Gothic" pitchFamily="34" charset="0"/>
          <a:ea typeface="Trebuchet MS" pitchFamily="34" charset="0"/>
          <a:cs typeface="Trebuchet MS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EFEFE"/>
          </a:solidFill>
          <a:latin typeface="Century Gothic" pitchFamily="34" charset="0"/>
          <a:ea typeface="Trebuchet MS" pitchFamily="34" charset="0"/>
          <a:cs typeface="Trebuchet MS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EFEFE"/>
          </a:solidFill>
          <a:latin typeface="Century Gothic" pitchFamily="34" charset="0"/>
          <a:ea typeface="Trebuchet MS" pitchFamily="34" charset="0"/>
          <a:cs typeface="Trebuchet MS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EFEFE"/>
          </a:solidFill>
          <a:latin typeface="Century Gothic" pitchFamily="34" charset="0"/>
          <a:ea typeface="Trebuchet MS" pitchFamily="34" charset="0"/>
          <a:cs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Font typeface="Wingdings 2" panose="05020102010507070707" pitchFamily="18" charset="2"/>
        <a:buChar char=""/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Font typeface="Wingdings 2" panose="05020102010507070707" pitchFamily="18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Font typeface="Wingdings 2" panose="05020102010507070707" pitchFamily="18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Font typeface="Wingdings 2" panose="05020102010507070707" pitchFamily="18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Font typeface="Wingdings 2" panose="05020102010507070707" pitchFamily="18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4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4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7.png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4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4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4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4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4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4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4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4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4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4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6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5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5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4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4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4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4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4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4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4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4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5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4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4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4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5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5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5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4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4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4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5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5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9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2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5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08038" y="1449388"/>
            <a:ext cx="7527925" cy="297021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cs-CZ" sz="4900" smtClean="0">
                <a:cs typeface="Trebuchet MS" panose="020B0603020202020204" pitchFamily="34" charset="0"/>
              </a:rPr>
              <a:t>Rtg. vyšetření dutiny hrudní IV</a:t>
            </a:r>
            <a:br>
              <a:rPr lang="cs-CZ" altLang="cs-CZ" sz="4900" smtClean="0">
                <a:cs typeface="Trebuchet MS" panose="020B0603020202020204" pitchFamily="34" charset="0"/>
              </a:rPr>
            </a:br>
            <a:r>
              <a:rPr lang="cs-CZ" altLang="cs-CZ" sz="1700" smtClean="0">
                <a:cs typeface="Trebuchet MS" panose="020B0603020202020204" pitchFamily="34" charset="0"/>
              </a:rPr>
              <a:t>(Mediastinum)</a:t>
            </a:r>
            <a:endParaRPr lang="cs-CZ" altLang="cs-CZ" sz="4900" smtClean="0">
              <a:cs typeface="Trebuchet MS" panose="020B0603020202020204" pitchFamily="34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08038" y="5281613"/>
            <a:ext cx="7527925" cy="434975"/>
          </a:xfrm>
        </p:spPr>
        <p:txBody>
          <a:bodyPr>
            <a:noAutofit/>
          </a:bodyPr>
          <a:lstStyle/>
          <a:p>
            <a:pPr eaLnBrk="1" fontAlgn="auto" hangingPunct="1">
              <a:defRPr/>
            </a:pPr>
            <a:r>
              <a:rPr lang="cs-CZ" sz="1700" dirty="0"/>
              <a:t>MVDr. Pavel </a:t>
            </a:r>
            <a:r>
              <a:rPr lang="cs-CZ" sz="1700" dirty="0" err="1"/>
              <a:t>Proks</a:t>
            </a:r>
            <a:r>
              <a:rPr lang="cs-CZ" sz="1700" dirty="0"/>
              <a:t>, Ph.D.</a:t>
            </a:r>
          </a:p>
          <a:p>
            <a:pPr eaLnBrk="1" fontAlgn="auto" hangingPunct="1">
              <a:defRPr/>
            </a:pPr>
            <a:r>
              <a:rPr lang="cs-CZ" sz="1700" dirty="0"/>
              <a:t>MVDr. Ivana </a:t>
            </a:r>
            <a:r>
              <a:rPr lang="cs-CZ" sz="1700" dirty="0" smtClean="0"/>
              <a:t>Nývltová</a:t>
            </a:r>
            <a:endParaRPr lang="cs-CZ" sz="1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3600" dirty="0" smtClean="0"/>
              <a:t>Mízní uzliny</a:t>
            </a:r>
            <a:endParaRPr lang="cs-CZ" sz="36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 eaLnBrk="1" hangingPunct="1">
              <a:defRPr/>
            </a:pPr>
            <a:r>
              <a:rPr lang="cs-CZ" sz="1700" dirty="0" smtClean="0"/>
              <a:t>DV projekce</a:t>
            </a:r>
          </a:p>
          <a:p>
            <a:pPr eaLnBrk="1" hangingPunct="1">
              <a:defRPr/>
            </a:pPr>
            <a:r>
              <a:rPr lang="cs-CZ" sz="1700" dirty="0" smtClean="0"/>
              <a:t>Distribuce mízních uzlin:</a:t>
            </a:r>
          </a:p>
          <a:p>
            <a:pPr marL="627063" indent="-271463" eaLnBrk="1" hangingPunct="1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sternální </a:t>
            </a:r>
            <a:endParaRPr lang="cs-CZ" sz="1700" dirty="0"/>
          </a:p>
          <a:p>
            <a:pPr marL="627063" indent="-271463" eaLnBrk="1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k</a:t>
            </a:r>
            <a:r>
              <a:rPr lang="cs-CZ" sz="1700" dirty="0" smtClean="0"/>
              <a:t>raniální mediastinální</a:t>
            </a:r>
            <a:endParaRPr lang="cs-CZ" sz="1700" dirty="0"/>
          </a:p>
          <a:p>
            <a:pPr marL="627063" indent="-271463" eaLnBrk="1" hangingPunct="1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tracheobronchiální </a:t>
            </a:r>
            <a:endParaRPr lang="cs-CZ" sz="1700" dirty="0"/>
          </a:p>
          <a:p>
            <a:pPr marL="627063" indent="-271463" eaLnBrk="1" hangingPunct="1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pulmonální (</a:t>
            </a:r>
            <a:r>
              <a:rPr lang="cs-CZ" sz="1700" dirty="0"/>
              <a:t>nepravidelné</a:t>
            </a:r>
            <a:r>
              <a:rPr lang="cs-CZ" sz="1700" dirty="0" smtClean="0"/>
              <a:t>)</a:t>
            </a:r>
            <a:endParaRPr lang="cs-CZ" sz="1700" dirty="0"/>
          </a:p>
        </p:txBody>
      </p:sp>
      <p:pic>
        <p:nvPicPr>
          <p:cNvPr id="25604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175" y="2359025"/>
            <a:ext cx="2998788" cy="3365500"/>
          </a:xfr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altLang="cs-CZ" sz="3600" smtClean="0">
                <a:cs typeface="Trebuchet MS" panose="020B0603020202020204" pitchFamily="34" charset="0"/>
              </a:rPr>
              <a:t>Lumen trachey – změna opacity</a:t>
            </a:r>
          </a:p>
        </p:txBody>
      </p:sp>
      <p:pic>
        <p:nvPicPr>
          <p:cNvPr id="9" name="Zástupný symbol pro obsah 8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762" r="4794"/>
          <a:stretch/>
        </p:blipFill>
        <p:spPr>
          <a:xfrm>
            <a:off x="809625" y="3362325"/>
            <a:ext cx="3749675" cy="1358900"/>
          </a:xfrm>
        </p:spPr>
      </p:pic>
      <p:sp>
        <p:nvSpPr>
          <p:cNvPr id="8" name="Zástupný symbol pro obsah 7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Ca</a:t>
            </a:r>
          </a:p>
          <a:p>
            <a:pPr>
              <a:defRPr/>
            </a:pPr>
            <a:r>
              <a:rPr lang="cs-CZ" sz="1700" dirty="0" err="1" smtClean="0"/>
              <a:t>Oslerus</a:t>
            </a:r>
            <a:r>
              <a:rPr lang="cs-CZ" sz="1700" dirty="0" smtClean="0"/>
              <a:t> </a:t>
            </a:r>
            <a:r>
              <a:rPr lang="cs-CZ" sz="1700" dirty="0" err="1" smtClean="0"/>
              <a:t>osleri</a:t>
            </a:r>
            <a:endParaRPr lang="cs-CZ" sz="1700" dirty="0"/>
          </a:p>
          <a:p>
            <a:pPr>
              <a:defRPr/>
            </a:pPr>
            <a:r>
              <a:rPr lang="cs-CZ" sz="1700" dirty="0" smtClean="0"/>
              <a:t>Tvorba granulomatózních nodulů v kaudální části trachey – bifurkace trachey, oblast principielních bronchů</a:t>
            </a:r>
          </a:p>
          <a:p>
            <a:pPr>
              <a:defRPr/>
            </a:pPr>
            <a:r>
              <a:rPr lang="cs-CZ" sz="1700" dirty="0" smtClean="0"/>
              <a:t>Rtg. nález:</a:t>
            </a:r>
          </a:p>
          <a:p>
            <a:pPr marL="619125" indent="-255588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m</a:t>
            </a:r>
            <a:r>
              <a:rPr lang="cs-CZ" sz="1700" dirty="0" smtClean="0"/>
              <a:t>asy prominující do lumen trachey, bronchů</a:t>
            </a:r>
          </a:p>
        </p:txBody>
      </p:sp>
      <p:sp>
        <p:nvSpPr>
          <p:cNvPr id="3" name="Ovál 2"/>
          <p:cNvSpPr/>
          <p:nvPr/>
        </p:nvSpPr>
        <p:spPr>
          <a:xfrm rot="21314394">
            <a:off x="1600200" y="3956050"/>
            <a:ext cx="1765300" cy="3873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cs-CZ" altLang="cs-CZ" sz="3600" dirty="0" smtClean="0">
                <a:cs typeface="Trebuchet MS" pitchFamily="34" charset="0"/>
              </a:rPr>
              <a:t>Perforace/ruptura trachey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3839" b="8203"/>
          <a:stretch/>
        </p:blipFill>
        <p:spPr>
          <a:xfrm>
            <a:off x="1457325" y="2535238"/>
            <a:ext cx="2286000" cy="3051175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Výrazný podkožní emfyzém</a:t>
            </a:r>
          </a:p>
          <a:p>
            <a:pPr>
              <a:defRPr/>
            </a:pPr>
            <a:r>
              <a:rPr lang="cs-CZ" sz="1700" dirty="0" err="1"/>
              <a:t>P</a:t>
            </a:r>
            <a:r>
              <a:rPr lang="cs-CZ" sz="1700" dirty="0" err="1" smtClean="0"/>
              <a:t>neumomediastinum</a:t>
            </a:r>
            <a:endParaRPr lang="cs-CZ" sz="17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8" r="5707"/>
          <a:stretch>
            <a:fillRect/>
          </a:stretch>
        </p:blipFill>
        <p:spPr bwMode="auto">
          <a:xfrm>
            <a:off x="763588" y="2497138"/>
            <a:ext cx="3673475" cy="308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Přímá spojnice se šipkou 6"/>
          <p:cNvCxnSpPr/>
          <p:nvPr/>
        </p:nvCxnSpPr>
        <p:spPr>
          <a:xfrm flipV="1">
            <a:off x="3348038" y="2779713"/>
            <a:ext cx="0" cy="4572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/>
          <p:cNvCxnSpPr/>
          <p:nvPr/>
        </p:nvCxnSpPr>
        <p:spPr>
          <a:xfrm flipV="1">
            <a:off x="4191000" y="2728913"/>
            <a:ext cx="0" cy="4572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/>
          <p:cNvCxnSpPr/>
          <p:nvPr/>
        </p:nvCxnSpPr>
        <p:spPr>
          <a:xfrm flipV="1">
            <a:off x="2609850" y="2554288"/>
            <a:ext cx="0" cy="4572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/>
          <p:nvPr/>
        </p:nvCxnSpPr>
        <p:spPr>
          <a:xfrm flipV="1">
            <a:off x="1219200" y="4343400"/>
            <a:ext cx="0" cy="4572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Volný tvar 11"/>
          <p:cNvSpPr/>
          <p:nvPr/>
        </p:nvSpPr>
        <p:spPr>
          <a:xfrm>
            <a:off x="1420813" y="3889375"/>
            <a:ext cx="2660650" cy="1077913"/>
          </a:xfrm>
          <a:custGeom>
            <a:avLst/>
            <a:gdLst>
              <a:gd name="connsiteX0" fmla="*/ 0 w 2665160"/>
              <a:gd name="connsiteY0" fmla="*/ 0 h 955343"/>
              <a:gd name="connsiteX1" fmla="*/ 518615 w 2665160"/>
              <a:gd name="connsiteY1" fmla="*/ 491319 h 955343"/>
              <a:gd name="connsiteX2" fmla="*/ 914400 w 2665160"/>
              <a:gd name="connsiteY2" fmla="*/ 655092 h 955343"/>
              <a:gd name="connsiteX3" fmla="*/ 1378424 w 2665160"/>
              <a:gd name="connsiteY3" fmla="*/ 668740 h 955343"/>
              <a:gd name="connsiteX4" fmla="*/ 2101755 w 2665160"/>
              <a:gd name="connsiteY4" fmla="*/ 614149 h 955343"/>
              <a:gd name="connsiteX5" fmla="*/ 2429302 w 2665160"/>
              <a:gd name="connsiteY5" fmla="*/ 532263 h 955343"/>
              <a:gd name="connsiteX6" fmla="*/ 2661313 w 2665160"/>
              <a:gd name="connsiteY6" fmla="*/ 709684 h 955343"/>
              <a:gd name="connsiteX7" fmla="*/ 2552131 w 2665160"/>
              <a:gd name="connsiteY7" fmla="*/ 955343 h 955343"/>
              <a:gd name="connsiteX0" fmla="*/ 54591 w 2867901"/>
              <a:gd name="connsiteY0" fmla="*/ 0 h 725055"/>
              <a:gd name="connsiteX1" fmla="*/ 573206 w 2867901"/>
              <a:gd name="connsiteY1" fmla="*/ 491319 h 725055"/>
              <a:gd name="connsiteX2" fmla="*/ 968991 w 2867901"/>
              <a:gd name="connsiteY2" fmla="*/ 655092 h 725055"/>
              <a:gd name="connsiteX3" fmla="*/ 1433015 w 2867901"/>
              <a:gd name="connsiteY3" fmla="*/ 668740 h 725055"/>
              <a:gd name="connsiteX4" fmla="*/ 2156346 w 2867901"/>
              <a:gd name="connsiteY4" fmla="*/ 614149 h 725055"/>
              <a:gd name="connsiteX5" fmla="*/ 2483893 w 2867901"/>
              <a:gd name="connsiteY5" fmla="*/ 532263 h 725055"/>
              <a:gd name="connsiteX6" fmla="*/ 2715904 w 2867901"/>
              <a:gd name="connsiteY6" fmla="*/ 709684 h 725055"/>
              <a:gd name="connsiteX7" fmla="*/ 0 w 2867901"/>
              <a:gd name="connsiteY7" fmla="*/ 68239 h 725055"/>
              <a:gd name="connsiteX0" fmla="*/ 54591 w 2808946"/>
              <a:gd name="connsiteY0" fmla="*/ 0 h 1031165"/>
              <a:gd name="connsiteX1" fmla="*/ 573206 w 2808946"/>
              <a:gd name="connsiteY1" fmla="*/ 491319 h 1031165"/>
              <a:gd name="connsiteX2" fmla="*/ 968991 w 2808946"/>
              <a:gd name="connsiteY2" fmla="*/ 655092 h 1031165"/>
              <a:gd name="connsiteX3" fmla="*/ 1433015 w 2808946"/>
              <a:gd name="connsiteY3" fmla="*/ 668740 h 1031165"/>
              <a:gd name="connsiteX4" fmla="*/ 2156346 w 2808946"/>
              <a:gd name="connsiteY4" fmla="*/ 614149 h 1031165"/>
              <a:gd name="connsiteX5" fmla="*/ 2483893 w 2808946"/>
              <a:gd name="connsiteY5" fmla="*/ 532263 h 1031165"/>
              <a:gd name="connsiteX6" fmla="*/ 2715904 w 2808946"/>
              <a:gd name="connsiteY6" fmla="*/ 709684 h 1031165"/>
              <a:gd name="connsiteX7" fmla="*/ 832514 w 2808946"/>
              <a:gd name="connsiteY7" fmla="*/ 1009934 h 1031165"/>
              <a:gd name="connsiteX8" fmla="*/ 0 w 2808946"/>
              <a:gd name="connsiteY8" fmla="*/ 68239 h 1031165"/>
              <a:gd name="connsiteX0" fmla="*/ 176487 w 2930842"/>
              <a:gd name="connsiteY0" fmla="*/ 0 h 1013441"/>
              <a:gd name="connsiteX1" fmla="*/ 695102 w 2930842"/>
              <a:gd name="connsiteY1" fmla="*/ 491319 h 1013441"/>
              <a:gd name="connsiteX2" fmla="*/ 1090887 w 2930842"/>
              <a:gd name="connsiteY2" fmla="*/ 655092 h 1013441"/>
              <a:gd name="connsiteX3" fmla="*/ 1554911 w 2930842"/>
              <a:gd name="connsiteY3" fmla="*/ 668740 h 1013441"/>
              <a:gd name="connsiteX4" fmla="*/ 2278242 w 2930842"/>
              <a:gd name="connsiteY4" fmla="*/ 614149 h 1013441"/>
              <a:gd name="connsiteX5" fmla="*/ 2605789 w 2930842"/>
              <a:gd name="connsiteY5" fmla="*/ 532263 h 1013441"/>
              <a:gd name="connsiteX6" fmla="*/ 2837800 w 2930842"/>
              <a:gd name="connsiteY6" fmla="*/ 709684 h 1013441"/>
              <a:gd name="connsiteX7" fmla="*/ 954410 w 2930842"/>
              <a:gd name="connsiteY7" fmla="*/ 1009934 h 1013441"/>
              <a:gd name="connsiteX8" fmla="*/ 40010 w 2930842"/>
              <a:gd name="connsiteY8" fmla="*/ 327546 h 1013441"/>
              <a:gd name="connsiteX9" fmla="*/ 121896 w 2930842"/>
              <a:gd name="connsiteY9" fmla="*/ 68239 h 1013441"/>
              <a:gd name="connsiteX0" fmla="*/ 176487 w 2866686"/>
              <a:gd name="connsiteY0" fmla="*/ 0 h 1087347"/>
              <a:gd name="connsiteX1" fmla="*/ 695102 w 2866686"/>
              <a:gd name="connsiteY1" fmla="*/ 491319 h 1087347"/>
              <a:gd name="connsiteX2" fmla="*/ 1090887 w 2866686"/>
              <a:gd name="connsiteY2" fmla="*/ 655092 h 1087347"/>
              <a:gd name="connsiteX3" fmla="*/ 1554911 w 2866686"/>
              <a:gd name="connsiteY3" fmla="*/ 668740 h 1087347"/>
              <a:gd name="connsiteX4" fmla="*/ 2278242 w 2866686"/>
              <a:gd name="connsiteY4" fmla="*/ 614149 h 1087347"/>
              <a:gd name="connsiteX5" fmla="*/ 2605789 w 2866686"/>
              <a:gd name="connsiteY5" fmla="*/ 532263 h 1087347"/>
              <a:gd name="connsiteX6" fmla="*/ 2837800 w 2866686"/>
              <a:gd name="connsiteY6" fmla="*/ 709684 h 1087347"/>
              <a:gd name="connsiteX7" fmla="*/ 1923401 w 2866686"/>
              <a:gd name="connsiteY7" fmla="*/ 1050878 h 1087347"/>
              <a:gd name="connsiteX8" fmla="*/ 954410 w 2866686"/>
              <a:gd name="connsiteY8" fmla="*/ 1009934 h 1087347"/>
              <a:gd name="connsiteX9" fmla="*/ 40010 w 2866686"/>
              <a:gd name="connsiteY9" fmla="*/ 327546 h 1087347"/>
              <a:gd name="connsiteX10" fmla="*/ 121896 w 2866686"/>
              <a:gd name="connsiteY10" fmla="*/ 68239 h 1087347"/>
              <a:gd name="connsiteX0" fmla="*/ 176487 w 2756167"/>
              <a:gd name="connsiteY0" fmla="*/ 0 h 1087347"/>
              <a:gd name="connsiteX1" fmla="*/ 695102 w 2756167"/>
              <a:gd name="connsiteY1" fmla="*/ 491319 h 1087347"/>
              <a:gd name="connsiteX2" fmla="*/ 1090887 w 2756167"/>
              <a:gd name="connsiteY2" fmla="*/ 655092 h 1087347"/>
              <a:gd name="connsiteX3" fmla="*/ 1554911 w 2756167"/>
              <a:gd name="connsiteY3" fmla="*/ 668740 h 1087347"/>
              <a:gd name="connsiteX4" fmla="*/ 2278242 w 2756167"/>
              <a:gd name="connsiteY4" fmla="*/ 614149 h 1087347"/>
              <a:gd name="connsiteX5" fmla="*/ 2605789 w 2756167"/>
              <a:gd name="connsiteY5" fmla="*/ 532263 h 1087347"/>
              <a:gd name="connsiteX6" fmla="*/ 2714970 w 2756167"/>
              <a:gd name="connsiteY6" fmla="*/ 750628 h 1087347"/>
              <a:gd name="connsiteX7" fmla="*/ 1923401 w 2756167"/>
              <a:gd name="connsiteY7" fmla="*/ 1050878 h 1087347"/>
              <a:gd name="connsiteX8" fmla="*/ 954410 w 2756167"/>
              <a:gd name="connsiteY8" fmla="*/ 1009934 h 1087347"/>
              <a:gd name="connsiteX9" fmla="*/ 40010 w 2756167"/>
              <a:gd name="connsiteY9" fmla="*/ 327546 h 1087347"/>
              <a:gd name="connsiteX10" fmla="*/ 121896 w 2756167"/>
              <a:gd name="connsiteY10" fmla="*/ 68239 h 1087347"/>
              <a:gd name="connsiteX0" fmla="*/ 176487 w 2615922"/>
              <a:gd name="connsiteY0" fmla="*/ 0 h 1099747"/>
              <a:gd name="connsiteX1" fmla="*/ 695102 w 2615922"/>
              <a:gd name="connsiteY1" fmla="*/ 491319 h 1099747"/>
              <a:gd name="connsiteX2" fmla="*/ 1090887 w 2615922"/>
              <a:gd name="connsiteY2" fmla="*/ 655092 h 1099747"/>
              <a:gd name="connsiteX3" fmla="*/ 1554911 w 2615922"/>
              <a:gd name="connsiteY3" fmla="*/ 668740 h 1099747"/>
              <a:gd name="connsiteX4" fmla="*/ 2278242 w 2615922"/>
              <a:gd name="connsiteY4" fmla="*/ 614149 h 1099747"/>
              <a:gd name="connsiteX5" fmla="*/ 2605789 w 2615922"/>
              <a:gd name="connsiteY5" fmla="*/ 532263 h 1099747"/>
              <a:gd name="connsiteX6" fmla="*/ 1923401 w 2615922"/>
              <a:gd name="connsiteY6" fmla="*/ 1050878 h 1099747"/>
              <a:gd name="connsiteX7" fmla="*/ 954410 w 2615922"/>
              <a:gd name="connsiteY7" fmla="*/ 1009934 h 1099747"/>
              <a:gd name="connsiteX8" fmla="*/ 40010 w 2615922"/>
              <a:gd name="connsiteY8" fmla="*/ 327546 h 1099747"/>
              <a:gd name="connsiteX9" fmla="*/ 121896 w 2615922"/>
              <a:gd name="connsiteY9" fmla="*/ 68239 h 1099747"/>
              <a:gd name="connsiteX0" fmla="*/ 176487 w 2661871"/>
              <a:gd name="connsiteY0" fmla="*/ 0 h 1077355"/>
              <a:gd name="connsiteX1" fmla="*/ 695102 w 2661871"/>
              <a:gd name="connsiteY1" fmla="*/ 491319 h 1077355"/>
              <a:gd name="connsiteX2" fmla="*/ 1090887 w 2661871"/>
              <a:gd name="connsiteY2" fmla="*/ 655092 h 1077355"/>
              <a:gd name="connsiteX3" fmla="*/ 1554911 w 2661871"/>
              <a:gd name="connsiteY3" fmla="*/ 668740 h 1077355"/>
              <a:gd name="connsiteX4" fmla="*/ 2278242 w 2661871"/>
              <a:gd name="connsiteY4" fmla="*/ 614149 h 1077355"/>
              <a:gd name="connsiteX5" fmla="*/ 2605789 w 2661871"/>
              <a:gd name="connsiteY5" fmla="*/ 532263 h 1077355"/>
              <a:gd name="connsiteX6" fmla="*/ 2592143 w 2661871"/>
              <a:gd name="connsiteY6" fmla="*/ 818866 h 1077355"/>
              <a:gd name="connsiteX7" fmla="*/ 1923401 w 2661871"/>
              <a:gd name="connsiteY7" fmla="*/ 1050878 h 1077355"/>
              <a:gd name="connsiteX8" fmla="*/ 954410 w 2661871"/>
              <a:gd name="connsiteY8" fmla="*/ 1009934 h 1077355"/>
              <a:gd name="connsiteX9" fmla="*/ 40010 w 2661871"/>
              <a:gd name="connsiteY9" fmla="*/ 327546 h 1077355"/>
              <a:gd name="connsiteX10" fmla="*/ 121896 w 2661871"/>
              <a:gd name="connsiteY10" fmla="*/ 68239 h 1077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61871" h="1077355">
                <a:moveTo>
                  <a:pt x="176487" y="0"/>
                </a:moveTo>
                <a:cubicBezTo>
                  <a:pt x="359594" y="191068"/>
                  <a:pt x="542702" y="382137"/>
                  <a:pt x="695102" y="491319"/>
                </a:cubicBezTo>
                <a:cubicBezTo>
                  <a:pt x="847502" y="600501"/>
                  <a:pt x="947586" y="625522"/>
                  <a:pt x="1090887" y="655092"/>
                </a:cubicBezTo>
                <a:cubicBezTo>
                  <a:pt x="1234189" y="684662"/>
                  <a:pt x="1357019" y="675564"/>
                  <a:pt x="1554911" y="668740"/>
                </a:cubicBezTo>
                <a:cubicBezTo>
                  <a:pt x="1752803" y="661916"/>
                  <a:pt x="2103096" y="636895"/>
                  <a:pt x="2278242" y="614149"/>
                </a:cubicBezTo>
                <a:cubicBezTo>
                  <a:pt x="2453388" y="591403"/>
                  <a:pt x="2553472" y="498144"/>
                  <a:pt x="2605789" y="532263"/>
                </a:cubicBezTo>
                <a:cubicBezTo>
                  <a:pt x="2658106" y="566382"/>
                  <a:pt x="2705874" y="732430"/>
                  <a:pt x="2592143" y="818866"/>
                </a:cubicBezTo>
                <a:cubicBezTo>
                  <a:pt x="2478412" y="905302"/>
                  <a:pt x="2144040" y="1025857"/>
                  <a:pt x="1923401" y="1050878"/>
                </a:cubicBezTo>
                <a:cubicBezTo>
                  <a:pt x="1702762" y="1075899"/>
                  <a:pt x="1256935" y="1110018"/>
                  <a:pt x="954410" y="1009934"/>
                </a:cubicBezTo>
                <a:cubicBezTo>
                  <a:pt x="651885" y="909850"/>
                  <a:pt x="178762" y="484495"/>
                  <a:pt x="40010" y="327546"/>
                </a:cubicBezTo>
                <a:cubicBezTo>
                  <a:pt x="-98742" y="170597"/>
                  <a:pt x="171938" y="138752"/>
                  <a:pt x="121896" y="68239"/>
                </a:cubicBezTo>
              </a:path>
            </a:pathLst>
          </a:cu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smtClean="0"/>
              <a:t>Jícen</a:t>
            </a:r>
            <a:endParaRPr lang="cs-CZ" sz="36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809625" y="2222500"/>
            <a:ext cx="7524750" cy="3636963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cs-CZ" sz="1700" dirty="0" smtClean="0"/>
              <a:t>Ve většině případů fyziologicky rtg. nezřetelný</a:t>
            </a:r>
          </a:p>
          <a:p>
            <a:pPr>
              <a:defRPr/>
            </a:pPr>
            <a:r>
              <a:rPr lang="cs-CZ" sz="1700" dirty="0" smtClean="0"/>
              <a:t>Výjimky považované za variabilitu normálního nálezu:</a:t>
            </a:r>
          </a:p>
          <a:p>
            <a:pPr marL="627063" indent="-265113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m</a:t>
            </a:r>
            <a:r>
              <a:rPr lang="cs-CZ" sz="1700" dirty="0" smtClean="0"/>
              <a:t>alé množství plynu v jícnu kaudálně za kraniálním jícnovým svěračem a kraniálně před srdeční bází (kraniálně před bifurkací trachey)</a:t>
            </a:r>
          </a:p>
          <a:p>
            <a:pPr marL="627063" indent="-265113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LL sin. projekce – vizualizace kaudálního úseku hrudní části jícnu</a:t>
            </a:r>
          </a:p>
          <a:p>
            <a:pPr marL="627063" indent="-265113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r</a:t>
            </a:r>
            <a:r>
              <a:rPr lang="cs-CZ" sz="1700" dirty="0" smtClean="0"/>
              <a:t>edundantní jícen u brachycefalických plemen (</a:t>
            </a:r>
            <a:r>
              <a:rPr lang="cs-CZ" sz="1700" dirty="0" smtClean="0"/>
              <a:t>lokalizace </a:t>
            </a:r>
            <a:r>
              <a:rPr lang="cs-CZ" sz="1700" dirty="0" smtClean="0"/>
              <a:t>v oblasti ATCr)</a:t>
            </a:r>
          </a:p>
          <a:p>
            <a:pPr marL="627063" indent="-265113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v</a:t>
            </a:r>
            <a:r>
              <a:rPr lang="cs-CZ" sz="1700" dirty="0" smtClean="0"/>
              <a:t> </a:t>
            </a:r>
            <a:r>
              <a:rPr lang="cs-CZ" sz="1700" dirty="0" err="1" smtClean="0"/>
              <a:t>sedaci</a:t>
            </a:r>
            <a:r>
              <a:rPr lang="cs-CZ" sz="1700" dirty="0"/>
              <a:t>/</a:t>
            </a:r>
            <a:r>
              <a:rPr lang="cs-CZ" sz="1700" dirty="0" smtClean="0"/>
              <a:t>celkové anestezii dochází k myorelaxaci svaloviny jícnu a k jeho dilataci</a:t>
            </a:r>
          </a:p>
          <a:p>
            <a:pPr marL="627063" indent="-265113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p</a:t>
            </a:r>
            <a:r>
              <a:rPr lang="cs-CZ" sz="1700" dirty="0" smtClean="0"/>
              <a:t>řechodná distenze jícnu (aerofagie)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smtClean="0"/>
              <a:t>Jícen</a:t>
            </a:r>
            <a:endParaRPr lang="cs-CZ" sz="36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13732" r="7912"/>
          <a:stretch/>
        </p:blipFill>
        <p:spPr>
          <a:xfrm>
            <a:off x="809625" y="2859088"/>
            <a:ext cx="3381375" cy="2363787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Fyziologicky rtg. </a:t>
            </a:r>
            <a:r>
              <a:rPr lang="cs-CZ" sz="1700" dirty="0"/>
              <a:t>n</a:t>
            </a:r>
            <a:r>
              <a:rPr lang="cs-CZ" sz="1700" dirty="0" smtClean="0"/>
              <a:t>ezřetelný</a:t>
            </a:r>
          </a:p>
          <a:p>
            <a:pPr>
              <a:defRPr/>
            </a:pPr>
            <a:r>
              <a:rPr lang="cs-CZ" sz="1700" dirty="0" smtClean="0"/>
              <a:t>Výjimka – LL sin. </a:t>
            </a:r>
            <a:r>
              <a:rPr lang="cs-CZ" sz="1700" dirty="0"/>
              <a:t>p</a:t>
            </a:r>
            <a:r>
              <a:rPr lang="cs-CZ" sz="1700" dirty="0" smtClean="0"/>
              <a:t>rojekce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3" y="2771775"/>
            <a:ext cx="36576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ál 2"/>
          <p:cNvSpPr/>
          <p:nvPr/>
        </p:nvSpPr>
        <p:spPr>
          <a:xfrm>
            <a:off x="2971800" y="3390900"/>
            <a:ext cx="1066800" cy="61277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smtClean="0"/>
              <a:t>Jícen</a:t>
            </a:r>
            <a:endParaRPr lang="cs-CZ" sz="3600" dirty="0"/>
          </a:p>
        </p:txBody>
      </p:sp>
      <p:sp>
        <p:nvSpPr>
          <p:cNvPr id="7" name="Zástupný symbol pro text 6"/>
          <p:cNvSpPr>
            <a:spLocks noGrp="1"/>
          </p:cNvSpPr>
          <p:nvPr>
            <p:ph type="body" idx="1"/>
          </p:nvPr>
        </p:nvSpPr>
        <p:spPr>
          <a:xfrm>
            <a:off x="776288" y="2562225"/>
            <a:ext cx="3670300" cy="576263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Malé množství plynu v krční části jícnu</a:t>
            </a:r>
            <a:endParaRPr lang="cs-CZ" sz="1700" dirty="0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quarter" idx="3"/>
          </p:nvPr>
        </p:nvSpPr>
        <p:spPr>
          <a:xfrm>
            <a:off x="4664075" y="2562225"/>
            <a:ext cx="3670300" cy="576263"/>
          </a:xfrm>
        </p:spPr>
        <p:txBody>
          <a:bodyPr/>
          <a:lstStyle/>
          <a:p>
            <a:pPr>
              <a:defRPr/>
            </a:pPr>
            <a:r>
              <a:rPr lang="cs-CZ" sz="1700" dirty="0"/>
              <a:t>Malé množství plynu v </a:t>
            </a:r>
            <a:r>
              <a:rPr lang="cs-CZ" sz="1700" dirty="0" smtClean="0"/>
              <a:t>hrudní </a:t>
            </a:r>
            <a:r>
              <a:rPr lang="cs-CZ" sz="1700" dirty="0"/>
              <a:t>části </a:t>
            </a:r>
            <a:r>
              <a:rPr lang="cs-CZ" sz="1700" dirty="0" smtClean="0"/>
              <a:t>jícnu</a:t>
            </a:r>
            <a:endParaRPr lang="cs-CZ" sz="1700" dirty="0"/>
          </a:p>
        </p:txBody>
      </p:sp>
      <p:pic>
        <p:nvPicPr>
          <p:cNvPr id="121861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" y="3198813"/>
            <a:ext cx="3281363" cy="2214562"/>
          </a:xfr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1862" name="Picture 8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488" y="3270250"/>
            <a:ext cx="3671887" cy="2071688"/>
          </a:xfr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Volný tvar 8"/>
          <p:cNvSpPr/>
          <p:nvPr/>
        </p:nvSpPr>
        <p:spPr>
          <a:xfrm>
            <a:off x="1931988" y="4343400"/>
            <a:ext cx="1360487" cy="471488"/>
          </a:xfrm>
          <a:custGeom>
            <a:avLst/>
            <a:gdLst>
              <a:gd name="connsiteX0" fmla="*/ 167421 w 1360362"/>
              <a:gd name="connsiteY0" fmla="*/ 235196 h 470293"/>
              <a:gd name="connsiteX1" fmla="*/ 6487 w 1360362"/>
              <a:gd name="connsiteY1" fmla="*/ 15740 h 470293"/>
              <a:gd name="connsiteX2" fmla="*/ 401508 w 1360362"/>
              <a:gd name="connsiteY2" fmla="*/ 52316 h 470293"/>
              <a:gd name="connsiteX3" fmla="*/ 1074506 w 1360362"/>
              <a:gd name="connsiteY3" fmla="*/ 330294 h 470293"/>
              <a:gd name="connsiteX4" fmla="*/ 1323223 w 1360362"/>
              <a:gd name="connsiteY4" fmla="*/ 469283 h 470293"/>
              <a:gd name="connsiteX5" fmla="*/ 321041 w 1360362"/>
              <a:gd name="connsiteY5" fmla="*/ 264457 h 470293"/>
              <a:gd name="connsiteX6" fmla="*/ 167421 w 1360362"/>
              <a:gd name="connsiteY6" fmla="*/ 235196 h 470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0362" h="470293">
                <a:moveTo>
                  <a:pt x="167421" y="235196"/>
                </a:moveTo>
                <a:cubicBezTo>
                  <a:pt x="114995" y="193743"/>
                  <a:pt x="-32527" y="46220"/>
                  <a:pt x="6487" y="15740"/>
                </a:cubicBezTo>
                <a:cubicBezTo>
                  <a:pt x="45501" y="-14740"/>
                  <a:pt x="223505" y="-110"/>
                  <a:pt x="401508" y="52316"/>
                </a:cubicBezTo>
                <a:cubicBezTo>
                  <a:pt x="579511" y="104742"/>
                  <a:pt x="920887" y="260800"/>
                  <a:pt x="1074506" y="330294"/>
                </a:cubicBezTo>
                <a:cubicBezTo>
                  <a:pt x="1228125" y="399788"/>
                  <a:pt x="1448800" y="480256"/>
                  <a:pt x="1323223" y="469283"/>
                </a:cubicBezTo>
                <a:cubicBezTo>
                  <a:pt x="1197646" y="458310"/>
                  <a:pt x="514894" y="305910"/>
                  <a:pt x="321041" y="264457"/>
                </a:cubicBezTo>
                <a:cubicBezTo>
                  <a:pt x="127188" y="223004"/>
                  <a:pt x="219847" y="276649"/>
                  <a:pt x="167421" y="235196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1" name="Volný tvar 10"/>
          <p:cNvSpPr/>
          <p:nvPr/>
        </p:nvSpPr>
        <p:spPr>
          <a:xfrm>
            <a:off x="5697538" y="3822700"/>
            <a:ext cx="927100" cy="231775"/>
          </a:xfrm>
          <a:custGeom>
            <a:avLst/>
            <a:gdLst>
              <a:gd name="connsiteX0" fmla="*/ 1087 w 925949"/>
              <a:gd name="connsiteY0" fmla="*/ 207435 h 268516"/>
              <a:gd name="connsiteX1" fmla="*/ 498520 w 925949"/>
              <a:gd name="connsiteY1" fmla="*/ 112338 h 268516"/>
              <a:gd name="connsiteX2" fmla="*/ 776498 w 925949"/>
              <a:gd name="connsiteY2" fmla="*/ 2610 h 268516"/>
              <a:gd name="connsiteX3" fmla="*/ 922802 w 925949"/>
              <a:gd name="connsiteY3" fmla="*/ 229381 h 268516"/>
              <a:gd name="connsiteX4" fmla="*/ 644824 w 925949"/>
              <a:gd name="connsiteY4" fmla="*/ 265957 h 268516"/>
              <a:gd name="connsiteX5" fmla="*/ 1087 w 925949"/>
              <a:gd name="connsiteY5" fmla="*/ 207435 h 268516"/>
              <a:gd name="connsiteX0" fmla="*/ 1093 w 926400"/>
              <a:gd name="connsiteY0" fmla="*/ 171858 h 232939"/>
              <a:gd name="connsiteX1" fmla="*/ 498526 w 926400"/>
              <a:gd name="connsiteY1" fmla="*/ 76761 h 232939"/>
              <a:gd name="connsiteX2" fmla="*/ 791134 w 926400"/>
              <a:gd name="connsiteY2" fmla="*/ 3609 h 232939"/>
              <a:gd name="connsiteX3" fmla="*/ 922808 w 926400"/>
              <a:gd name="connsiteY3" fmla="*/ 193804 h 232939"/>
              <a:gd name="connsiteX4" fmla="*/ 644830 w 926400"/>
              <a:gd name="connsiteY4" fmla="*/ 230380 h 232939"/>
              <a:gd name="connsiteX5" fmla="*/ 1093 w 926400"/>
              <a:gd name="connsiteY5" fmla="*/ 171858 h 232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26400" h="232939">
                <a:moveTo>
                  <a:pt x="1093" y="171858"/>
                </a:moveTo>
                <a:cubicBezTo>
                  <a:pt x="-23291" y="146255"/>
                  <a:pt x="366853" y="104802"/>
                  <a:pt x="498526" y="76761"/>
                </a:cubicBezTo>
                <a:cubicBezTo>
                  <a:pt x="630199" y="48720"/>
                  <a:pt x="720420" y="-15898"/>
                  <a:pt x="791134" y="3609"/>
                </a:cubicBezTo>
                <a:cubicBezTo>
                  <a:pt x="861848" y="23116"/>
                  <a:pt x="944754" y="149913"/>
                  <a:pt x="922808" y="193804"/>
                </a:cubicBezTo>
                <a:cubicBezTo>
                  <a:pt x="900862" y="237695"/>
                  <a:pt x="793572" y="235257"/>
                  <a:pt x="644830" y="230380"/>
                </a:cubicBezTo>
                <a:cubicBezTo>
                  <a:pt x="496088" y="225503"/>
                  <a:pt x="25477" y="197461"/>
                  <a:pt x="1093" y="171858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smtClean="0"/>
              <a:t>Jícen</a:t>
            </a:r>
            <a:endParaRPr lang="cs-CZ" sz="36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09625" y="2540000"/>
            <a:ext cx="3671888" cy="3003550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LL sin. projekce</a:t>
            </a:r>
          </a:p>
          <a:p>
            <a:pPr>
              <a:defRPr/>
            </a:pPr>
            <a:r>
              <a:rPr lang="cs-CZ" sz="1700" dirty="0" smtClean="0"/>
              <a:t>Vizualizace kaudálního úseku hrudní části jícnu</a:t>
            </a:r>
          </a:p>
          <a:p>
            <a:pPr>
              <a:defRPr/>
            </a:pPr>
            <a:r>
              <a:rPr lang="cs-CZ" sz="1700" dirty="0" smtClean="0"/>
              <a:t>Variabilita normálního nálezu</a:t>
            </a:r>
            <a:endParaRPr lang="cs-CZ" sz="1700" dirty="0"/>
          </a:p>
        </p:txBody>
      </p:sp>
      <p:sp>
        <p:nvSpPr>
          <p:cNvPr id="3" name="Ovál 2"/>
          <p:cNvSpPr/>
          <p:nvPr/>
        </p:nvSpPr>
        <p:spPr>
          <a:xfrm>
            <a:off x="2667000" y="3429000"/>
            <a:ext cx="1371600" cy="457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smtClean="0"/>
              <a:t>Jícen</a:t>
            </a:r>
            <a:endParaRPr lang="cs-CZ" sz="36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09625" y="2819400"/>
            <a:ext cx="3609975" cy="2446338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LL dx. projekce</a:t>
            </a:r>
          </a:p>
          <a:p>
            <a:pPr>
              <a:defRPr/>
            </a:pPr>
            <a:r>
              <a:rPr lang="cs-CZ" sz="1700" dirty="0" smtClean="0"/>
              <a:t>Brachycefalická plemena</a:t>
            </a:r>
          </a:p>
          <a:p>
            <a:pPr>
              <a:defRPr/>
            </a:pPr>
            <a:r>
              <a:rPr lang="cs-CZ" sz="1700" dirty="0" smtClean="0"/>
              <a:t>Redundantní jícen (lokalizace v oblasti ATCr)</a:t>
            </a:r>
            <a:endParaRPr lang="cs-CZ" sz="17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2424113"/>
            <a:ext cx="3635375" cy="323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ál 6"/>
          <p:cNvSpPr/>
          <p:nvPr/>
        </p:nvSpPr>
        <p:spPr>
          <a:xfrm>
            <a:off x="2209800" y="3519488"/>
            <a:ext cx="1295400" cy="1295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smtClean="0"/>
              <a:t>Jícen</a:t>
            </a:r>
            <a:endParaRPr lang="cs-CZ" sz="36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2854" t="4444" r="3762" b="1838"/>
          <a:stretch/>
        </p:blipFill>
        <p:spPr>
          <a:xfrm>
            <a:off x="809625" y="2784475"/>
            <a:ext cx="3409950" cy="2514600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LL dx. projekce</a:t>
            </a:r>
          </a:p>
          <a:p>
            <a:pPr>
              <a:defRPr/>
            </a:pPr>
            <a:r>
              <a:rPr lang="cs-CZ" sz="1700" dirty="0" smtClean="0"/>
              <a:t>Sedovaný pacient</a:t>
            </a:r>
          </a:p>
          <a:p>
            <a:pPr>
              <a:defRPr/>
            </a:pPr>
            <a:r>
              <a:rPr lang="cs-CZ" sz="1700" dirty="0" smtClean="0"/>
              <a:t>V sedaci a v celkové anestezii dochází k myorelaxaci svaloviny jícnu a k jeho dilataci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8" r="2235"/>
          <a:stretch>
            <a:fillRect/>
          </a:stretch>
        </p:blipFill>
        <p:spPr bwMode="auto">
          <a:xfrm>
            <a:off x="817563" y="3151188"/>
            <a:ext cx="3394075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Volný tvar 7"/>
          <p:cNvSpPr/>
          <p:nvPr/>
        </p:nvSpPr>
        <p:spPr>
          <a:xfrm>
            <a:off x="1265238" y="3625850"/>
            <a:ext cx="2616200" cy="722313"/>
          </a:xfrm>
          <a:custGeom>
            <a:avLst/>
            <a:gdLst>
              <a:gd name="connsiteX0" fmla="*/ 0 w 2615610"/>
              <a:gd name="connsiteY0" fmla="*/ 723014 h 723014"/>
              <a:gd name="connsiteX1" fmla="*/ 765545 w 2615610"/>
              <a:gd name="connsiteY1" fmla="*/ 414670 h 723014"/>
              <a:gd name="connsiteX2" fmla="*/ 1435396 w 2615610"/>
              <a:gd name="connsiteY2" fmla="*/ 223284 h 723014"/>
              <a:gd name="connsiteX3" fmla="*/ 2030819 w 2615610"/>
              <a:gd name="connsiteY3" fmla="*/ 95693 h 723014"/>
              <a:gd name="connsiteX4" fmla="*/ 2615610 w 2615610"/>
              <a:gd name="connsiteY4" fmla="*/ 0 h 723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15610" h="723014">
                <a:moveTo>
                  <a:pt x="0" y="723014"/>
                </a:moveTo>
                <a:cubicBezTo>
                  <a:pt x="263156" y="610486"/>
                  <a:pt x="526312" y="497958"/>
                  <a:pt x="765545" y="414670"/>
                </a:cubicBezTo>
                <a:cubicBezTo>
                  <a:pt x="1004778" y="331382"/>
                  <a:pt x="1224517" y="276447"/>
                  <a:pt x="1435396" y="223284"/>
                </a:cubicBezTo>
                <a:cubicBezTo>
                  <a:pt x="1646275" y="170121"/>
                  <a:pt x="1834117" y="132907"/>
                  <a:pt x="2030819" y="95693"/>
                </a:cubicBezTo>
                <a:cubicBezTo>
                  <a:pt x="2227521" y="58479"/>
                  <a:pt x="2421565" y="29239"/>
                  <a:pt x="2615610" y="0"/>
                </a:cubicBezTo>
              </a:path>
            </a:pathLst>
          </a:cu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9" name="Volný tvar 8"/>
          <p:cNvSpPr/>
          <p:nvPr/>
        </p:nvSpPr>
        <p:spPr>
          <a:xfrm>
            <a:off x="2541588" y="4232275"/>
            <a:ext cx="1158875" cy="477838"/>
          </a:xfrm>
          <a:custGeom>
            <a:avLst/>
            <a:gdLst>
              <a:gd name="connsiteX0" fmla="*/ 0 w 1158949"/>
              <a:gd name="connsiteY0" fmla="*/ 478465 h 478465"/>
              <a:gd name="connsiteX1" fmla="*/ 489098 w 1158949"/>
              <a:gd name="connsiteY1" fmla="*/ 350875 h 478465"/>
              <a:gd name="connsiteX2" fmla="*/ 659219 w 1158949"/>
              <a:gd name="connsiteY2" fmla="*/ 223284 h 478465"/>
              <a:gd name="connsiteX3" fmla="*/ 978196 w 1158949"/>
              <a:gd name="connsiteY3" fmla="*/ 138223 h 478465"/>
              <a:gd name="connsiteX4" fmla="*/ 1158949 w 1158949"/>
              <a:gd name="connsiteY4" fmla="*/ 0 h 478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8949" h="478465">
                <a:moveTo>
                  <a:pt x="0" y="478465"/>
                </a:moveTo>
                <a:cubicBezTo>
                  <a:pt x="189614" y="435935"/>
                  <a:pt x="379228" y="393405"/>
                  <a:pt x="489098" y="350875"/>
                </a:cubicBezTo>
                <a:cubicBezTo>
                  <a:pt x="598968" y="308345"/>
                  <a:pt x="577703" y="258726"/>
                  <a:pt x="659219" y="223284"/>
                </a:cubicBezTo>
                <a:cubicBezTo>
                  <a:pt x="740735" y="187842"/>
                  <a:pt x="894908" y="175437"/>
                  <a:pt x="978196" y="138223"/>
                </a:cubicBezTo>
                <a:cubicBezTo>
                  <a:pt x="1061484" y="101009"/>
                  <a:pt x="1110216" y="50504"/>
                  <a:pt x="1158949" y="0"/>
                </a:cubicBezTo>
              </a:path>
            </a:pathLst>
          </a:cu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3011488"/>
            <a:ext cx="3433762" cy="2060575"/>
          </a:xfr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smtClean="0"/>
              <a:t>Jícen</a:t>
            </a:r>
            <a:endParaRPr lang="cs-CZ" sz="36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76775" y="2222500"/>
            <a:ext cx="3670300" cy="3638550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LL dx. </a:t>
            </a:r>
            <a:r>
              <a:rPr lang="cs-CZ" sz="1700" dirty="0"/>
              <a:t>p</a:t>
            </a:r>
            <a:r>
              <a:rPr lang="cs-CZ" sz="1700" dirty="0" smtClean="0"/>
              <a:t>rojekce</a:t>
            </a:r>
          </a:p>
          <a:p>
            <a:pPr>
              <a:defRPr/>
            </a:pPr>
            <a:r>
              <a:rPr lang="cs-CZ" sz="1700" dirty="0" err="1" smtClean="0"/>
              <a:t>Polypnoický</a:t>
            </a:r>
            <a:r>
              <a:rPr lang="cs-CZ" sz="1700" dirty="0" smtClean="0"/>
              <a:t>/excitovaný pacient</a:t>
            </a:r>
          </a:p>
          <a:p>
            <a:pPr>
              <a:defRPr/>
            </a:pPr>
            <a:r>
              <a:rPr lang="cs-CZ" sz="1700" dirty="0" smtClean="0"/>
              <a:t>Detekce plynu v jícnu</a:t>
            </a:r>
          </a:p>
          <a:p>
            <a:pPr>
              <a:defRPr/>
            </a:pPr>
            <a:r>
              <a:rPr lang="cs-CZ" sz="1700" dirty="0" smtClean="0"/>
              <a:t>Často spojené i s aerofagií a plynatým GIT</a:t>
            </a:r>
          </a:p>
          <a:p>
            <a:pPr>
              <a:defRPr/>
            </a:pPr>
            <a:r>
              <a:rPr lang="cs-CZ" sz="1700" dirty="0" smtClean="0"/>
              <a:t>Dilatace jícnu plynem a aerofagie – rtg. nález u torze žaludku!</a:t>
            </a:r>
          </a:p>
        </p:txBody>
      </p:sp>
      <p:sp>
        <p:nvSpPr>
          <p:cNvPr id="9" name="Volný tvar 8"/>
          <p:cNvSpPr/>
          <p:nvPr/>
        </p:nvSpPr>
        <p:spPr>
          <a:xfrm>
            <a:off x="2362200" y="3767138"/>
            <a:ext cx="1701800" cy="201612"/>
          </a:xfrm>
          <a:custGeom>
            <a:avLst/>
            <a:gdLst>
              <a:gd name="connsiteX0" fmla="*/ 0 w 1701800"/>
              <a:gd name="connsiteY0" fmla="*/ 201425 h 201425"/>
              <a:gd name="connsiteX1" fmla="*/ 419100 w 1701800"/>
              <a:gd name="connsiteY1" fmla="*/ 99825 h 201425"/>
              <a:gd name="connsiteX2" fmla="*/ 1244600 w 1701800"/>
              <a:gd name="connsiteY2" fmla="*/ 10925 h 201425"/>
              <a:gd name="connsiteX3" fmla="*/ 1701800 w 1701800"/>
              <a:gd name="connsiteY3" fmla="*/ 4575 h 20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01800" h="201425">
                <a:moveTo>
                  <a:pt x="0" y="201425"/>
                </a:moveTo>
                <a:cubicBezTo>
                  <a:pt x="105833" y="166500"/>
                  <a:pt x="211667" y="131575"/>
                  <a:pt x="419100" y="99825"/>
                </a:cubicBezTo>
                <a:cubicBezTo>
                  <a:pt x="626533" y="68075"/>
                  <a:pt x="1030817" y="26800"/>
                  <a:pt x="1244600" y="10925"/>
                </a:cubicBezTo>
                <a:cubicBezTo>
                  <a:pt x="1458383" y="-4950"/>
                  <a:pt x="1580091" y="-188"/>
                  <a:pt x="1701800" y="4575"/>
                </a:cubicBezTo>
              </a:path>
            </a:pathLst>
          </a:cu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0" name="Volný tvar 9"/>
          <p:cNvSpPr/>
          <p:nvPr/>
        </p:nvSpPr>
        <p:spPr>
          <a:xfrm>
            <a:off x="3130550" y="4068763"/>
            <a:ext cx="812800" cy="14287"/>
          </a:xfrm>
          <a:custGeom>
            <a:avLst/>
            <a:gdLst>
              <a:gd name="connsiteX0" fmla="*/ 0 w 812800"/>
              <a:gd name="connsiteY0" fmla="*/ 13922 h 13922"/>
              <a:gd name="connsiteX1" fmla="*/ 603250 w 812800"/>
              <a:gd name="connsiteY1" fmla="*/ 1222 h 13922"/>
              <a:gd name="connsiteX2" fmla="*/ 812800 w 812800"/>
              <a:gd name="connsiteY2" fmla="*/ 1222 h 13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12800" h="13922">
                <a:moveTo>
                  <a:pt x="0" y="13922"/>
                </a:moveTo>
                <a:lnTo>
                  <a:pt x="603250" y="1222"/>
                </a:lnTo>
                <a:cubicBezTo>
                  <a:pt x="738717" y="-895"/>
                  <a:pt x="775758" y="163"/>
                  <a:pt x="812800" y="1222"/>
                </a:cubicBezTo>
              </a:path>
            </a:pathLst>
          </a:cu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" t="12102" b="5609"/>
          <a:stretch>
            <a:fillRect/>
          </a:stretch>
        </p:blipFill>
        <p:spPr bwMode="auto">
          <a:xfrm>
            <a:off x="941388" y="2530475"/>
            <a:ext cx="3406775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Přímá spojnice se šipkou 7"/>
          <p:cNvCxnSpPr/>
          <p:nvPr/>
        </p:nvCxnSpPr>
        <p:spPr>
          <a:xfrm>
            <a:off x="1143000" y="3411538"/>
            <a:ext cx="0" cy="4572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smtClean="0"/>
              <a:t>Rtg. interpretace patologií jícnu</a:t>
            </a:r>
            <a:endParaRPr lang="cs-CZ" sz="36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809625" y="2222500"/>
            <a:ext cx="7524750" cy="3636963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Přímé rtg. </a:t>
            </a:r>
            <a:r>
              <a:rPr lang="cs-CZ" sz="1700" dirty="0"/>
              <a:t>z</a:t>
            </a:r>
            <a:r>
              <a:rPr lang="cs-CZ" sz="1700" dirty="0" smtClean="0"/>
              <a:t>námky patologie jícnu:</a:t>
            </a:r>
          </a:p>
          <a:p>
            <a:pPr marL="627063" indent="-265113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d</a:t>
            </a:r>
            <a:r>
              <a:rPr lang="cs-CZ" sz="1700" dirty="0" smtClean="0"/>
              <a:t>ilatace jícnu:</a:t>
            </a:r>
          </a:p>
          <a:p>
            <a:pPr marL="912813" indent="-285750">
              <a:buFont typeface="Arial" panose="020B0604020202020204" pitchFamily="34" charset="0"/>
              <a:buChar char="•"/>
              <a:defRPr/>
            </a:pPr>
            <a:r>
              <a:rPr lang="cs-CZ" sz="1700" dirty="0"/>
              <a:t>l</a:t>
            </a:r>
            <a:r>
              <a:rPr lang="cs-CZ" sz="1700" dirty="0" smtClean="0"/>
              <a:t>okalizovaná x generalizovaná</a:t>
            </a:r>
            <a:endParaRPr lang="cs-CZ" sz="1700" dirty="0"/>
          </a:p>
          <a:p>
            <a:pPr marL="912813" indent="-285750">
              <a:buFont typeface="Arial" panose="020B0604020202020204" pitchFamily="34" charset="0"/>
              <a:buChar char="•"/>
              <a:defRPr/>
            </a:pPr>
            <a:r>
              <a:rPr lang="cs-CZ" sz="1700" dirty="0"/>
              <a:t>t</a:t>
            </a:r>
            <a:r>
              <a:rPr lang="cs-CZ" sz="1700" dirty="0" smtClean="0"/>
              <a:t>ransientní x permanentní</a:t>
            </a:r>
          </a:p>
          <a:p>
            <a:pPr marL="627063" indent="-265113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d</a:t>
            </a:r>
            <a:r>
              <a:rPr lang="cs-CZ" sz="1700" dirty="0" smtClean="0"/>
              <a:t>ilatace jícnu opacitou měkké tkáně/mineralizací/plynem</a:t>
            </a:r>
          </a:p>
          <a:p>
            <a:pPr marL="627063" indent="-265113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r</a:t>
            </a:r>
            <a:r>
              <a:rPr lang="cs-CZ" sz="1700" dirty="0" smtClean="0"/>
              <a:t>ozšíření mediastina</a:t>
            </a:r>
          </a:p>
          <a:p>
            <a:pPr marL="627063" indent="-265113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dislokace okolních struktur (trachea)</a:t>
            </a:r>
          </a:p>
          <a:p>
            <a:pPr marL="627063" indent="-265113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tracheální (tracheoezofageální) pruh (přítomnost plynu v jícnu)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/>
              <a:t>M</a:t>
            </a:r>
            <a:r>
              <a:rPr lang="cs-CZ" sz="3600" dirty="0" smtClean="0"/>
              <a:t>ízní uzliny</a:t>
            </a:r>
            <a:endParaRPr lang="cs-CZ" sz="36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LL projekce</a:t>
            </a:r>
          </a:p>
          <a:p>
            <a:pPr>
              <a:defRPr/>
            </a:pPr>
            <a:r>
              <a:rPr lang="cs-CZ" sz="1700" dirty="0" smtClean="0"/>
              <a:t>Distribuce mízních uzlin:</a:t>
            </a:r>
          </a:p>
          <a:p>
            <a:pPr marL="627063" indent="-271463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s</a:t>
            </a:r>
            <a:r>
              <a:rPr lang="cs-CZ" sz="1700" dirty="0" smtClean="0"/>
              <a:t>ternální</a:t>
            </a:r>
          </a:p>
          <a:p>
            <a:pPr marL="627063" indent="-271463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k</a:t>
            </a:r>
            <a:r>
              <a:rPr lang="cs-CZ" sz="1700" dirty="0" smtClean="0"/>
              <a:t>raniální mediastinální</a:t>
            </a:r>
          </a:p>
          <a:p>
            <a:pPr marL="627063" indent="-271463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t</a:t>
            </a:r>
            <a:r>
              <a:rPr lang="cs-CZ" sz="1700" dirty="0" smtClean="0"/>
              <a:t>racheobronchiální</a:t>
            </a:r>
          </a:p>
        </p:txBody>
      </p:sp>
      <p:pic>
        <p:nvPicPr>
          <p:cNvPr id="2662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1688"/>
          <a:stretch>
            <a:fillRect/>
          </a:stretch>
        </p:blipFill>
        <p:spPr bwMode="auto">
          <a:xfrm>
            <a:off x="809625" y="2684463"/>
            <a:ext cx="3609975" cy="2714625"/>
          </a:xfr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smtClean="0"/>
              <a:t>Rtg. interpretace patologií jícnu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09625" y="2222500"/>
            <a:ext cx="7524750" cy="3636963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Nepřímé rtg. známky postižení jícnu:</a:t>
            </a:r>
          </a:p>
          <a:p>
            <a:pPr marL="627063" indent="-265113">
              <a:buFont typeface="Wingdings" panose="05000000000000000000" pitchFamily="2" charset="2"/>
              <a:buChar char="Ø"/>
              <a:defRPr/>
            </a:pPr>
            <a:r>
              <a:rPr lang="cs-CZ" sz="1700" dirty="0" err="1"/>
              <a:t>p</a:t>
            </a:r>
            <a:r>
              <a:rPr lang="cs-CZ" sz="1700" dirty="0" err="1" smtClean="0"/>
              <a:t>neumomediastinum</a:t>
            </a:r>
            <a:endParaRPr lang="cs-CZ" sz="1700" dirty="0" smtClean="0"/>
          </a:p>
          <a:p>
            <a:pPr marL="627063" indent="-265113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a</a:t>
            </a:r>
            <a:r>
              <a:rPr lang="cs-CZ" sz="1700" dirty="0" smtClean="0"/>
              <a:t>spirační pneumonie</a:t>
            </a:r>
          </a:p>
          <a:p>
            <a:pPr marL="627063" indent="-265113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p</a:t>
            </a:r>
            <a:r>
              <a:rPr lang="cs-CZ" sz="1700" dirty="0" smtClean="0"/>
              <a:t>leurální efuze</a:t>
            </a:r>
          </a:p>
          <a:p>
            <a:pPr marL="627063" indent="-265113">
              <a:buFont typeface="Wingdings" panose="05000000000000000000" pitchFamily="2" charset="2"/>
              <a:buChar char="Ø"/>
              <a:defRPr/>
            </a:pPr>
            <a:r>
              <a:rPr lang="cs-CZ" sz="1700" dirty="0" err="1"/>
              <a:t>s</a:t>
            </a:r>
            <a:r>
              <a:rPr lang="cs-CZ" sz="1700" dirty="0" err="1" smtClean="0"/>
              <a:t>pondylitida</a:t>
            </a:r>
            <a:r>
              <a:rPr lang="cs-CZ" sz="1700" dirty="0" smtClean="0"/>
              <a:t> (</a:t>
            </a:r>
            <a:r>
              <a:rPr lang="cs-CZ" sz="1700" dirty="0" err="1" smtClean="0"/>
              <a:t>Spirocerka</a:t>
            </a:r>
            <a:r>
              <a:rPr lang="cs-CZ" sz="1700" dirty="0" smtClean="0"/>
              <a:t> </a:t>
            </a:r>
            <a:r>
              <a:rPr lang="cs-CZ" sz="1700" dirty="0" err="1" smtClean="0"/>
              <a:t>lupi</a:t>
            </a:r>
            <a:r>
              <a:rPr lang="cs-CZ" sz="1700" dirty="0" smtClean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smtClean="0"/>
              <a:t>Tracheální pruh</a:t>
            </a: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09625" y="2779713"/>
            <a:ext cx="3671888" cy="2524125"/>
          </a:xfrm>
        </p:spPr>
      </p:pic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LL projekce</a:t>
            </a:r>
          </a:p>
          <a:p>
            <a:pPr>
              <a:defRPr/>
            </a:pPr>
            <a:r>
              <a:rPr lang="cs-CZ" sz="1700" dirty="0" smtClean="0"/>
              <a:t>Rtg. příznak přítomnosti plynu v jícnu</a:t>
            </a:r>
          </a:p>
          <a:p>
            <a:pPr>
              <a:defRPr/>
            </a:pPr>
            <a:r>
              <a:rPr lang="cs-CZ" sz="1700" dirty="0"/>
              <a:t>S</a:t>
            </a:r>
            <a:r>
              <a:rPr lang="cs-CZ" sz="1700" dirty="0" smtClean="0"/>
              <a:t>uperpozice ventrální stěny jícnu a dorzální stěny trachey vytvářející falešný dojem pneumomediastina</a:t>
            </a:r>
            <a:endParaRPr lang="cs-CZ" sz="1700" dirty="0"/>
          </a:p>
        </p:txBody>
      </p:sp>
      <p:sp>
        <p:nvSpPr>
          <p:cNvPr id="9" name="Volný tvar 8"/>
          <p:cNvSpPr/>
          <p:nvPr/>
        </p:nvSpPr>
        <p:spPr>
          <a:xfrm>
            <a:off x="1511300" y="3944938"/>
            <a:ext cx="1527175" cy="649287"/>
          </a:xfrm>
          <a:custGeom>
            <a:avLst/>
            <a:gdLst>
              <a:gd name="connsiteX0" fmla="*/ 0 w 1526458"/>
              <a:gd name="connsiteY0" fmla="*/ 648929 h 648929"/>
              <a:gd name="connsiteX1" fmla="*/ 766916 w 1526458"/>
              <a:gd name="connsiteY1" fmla="*/ 324464 h 648929"/>
              <a:gd name="connsiteX2" fmla="*/ 1334729 w 1526458"/>
              <a:gd name="connsiteY2" fmla="*/ 81116 h 648929"/>
              <a:gd name="connsiteX3" fmla="*/ 1526458 w 1526458"/>
              <a:gd name="connsiteY3" fmla="*/ 0 h 648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6458" h="648929">
                <a:moveTo>
                  <a:pt x="0" y="648929"/>
                </a:moveTo>
                <a:lnTo>
                  <a:pt x="766916" y="324464"/>
                </a:lnTo>
                <a:lnTo>
                  <a:pt x="1334729" y="81116"/>
                </a:lnTo>
                <a:lnTo>
                  <a:pt x="1526458" y="0"/>
                </a:lnTo>
              </a:path>
            </a:pathLst>
          </a:cu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cxnSp>
        <p:nvCxnSpPr>
          <p:cNvPr id="15" name="Přímá spojnice se šipkou 14"/>
          <p:cNvCxnSpPr/>
          <p:nvPr/>
        </p:nvCxnSpPr>
        <p:spPr>
          <a:xfrm flipV="1">
            <a:off x="2438400" y="3729038"/>
            <a:ext cx="0" cy="361950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se šipkou 18"/>
          <p:cNvCxnSpPr/>
          <p:nvPr/>
        </p:nvCxnSpPr>
        <p:spPr>
          <a:xfrm flipV="1">
            <a:off x="2628900" y="3657600"/>
            <a:ext cx="1588" cy="342900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se šipkou 22"/>
          <p:cNvCxnSpPr/>
          <p:nvPr/>
        </p:nvCxnSpPr>
        <p:spPr>
          <a:xfrm flipH="1" flipV="1">
            <a:off x="2827338" y="3613150"/>
            <a:ext cx="0" cy="330200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Volný tvar 6"/>
          <p:cNvSpPr/>
          <p:nvPr/>
        </p:nvSpPr>
        <p:spPr>
          <a:xfrm>
            <a:off x="1504950" y="3898900"/>
            <a:ext cx="1430338" cy="673100"/>
          </a:xfrm>
          <a:custGeom>
            <a:avLst/>
            <a:gdLst>
              <a:gd name="connsiteX0" fmla="*/ 0 w 1430960"/>
              <a:gd name="connsiteY0" fmla="*/ 673740 h 673740"/>
              <a:gd name="connsiteX1" fmla="*/ 1246239 w 1430960"/>
              <a:gd name="connsiteY1" fmla="*/ 83805 h 673740"/>
              <a:gd name="connsiteX2" fmla="*/ 1401097 w 1430960"/>
              <a:gd name="connsiteY2" fmla="*/ 17437 h 673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30960" h="673740">
                <a:moveTo>
                  <a:pt x="0" y="673740"/>
                </a:moveTo>
                <a:lnTo>
                  <a:pt x="1246239" y="83805"/>
                </a:lnTo>
                <a:cubicBezTo>
                  <a:pt x="1479755" y="-25579"/>
                  <a:pt x="1440426" y="-4071"/>
                  <a:pt x="1401097" y="1743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8" name="Volný tvar 7"/>
          <p:cNvSpPr/>
          <p:nvPr/>
        </p:nvSpPr>
        <p:spPr>
          <a:xfrm>
            <a:off x="1527175" y="4056063"/>
            <a:ext cx="1436688" cy="582612"/>
          </a:xfrm>
          <a:custGeom>
            <a:avLst/>
            <a:gdLst>
              <a:gd name="connsiteX0" fmla="*/ 0 w 1437968"/>
              <a:gd name="connsiteY0" fmla="*/ 582562 h 582562"/>
              <a:gd name="connsiteX1" fmla="*/ 877529 w 1437968"/>
              <a:gd name="connsiteY1" fmla="*/ 228600 h 582562"/>
              <a:gd name="connsiteX2" fmla="*/ 1283110 w 1437968"/>
              <a:gd name="connsiteY2" fmla="*/ 81117 h 582562"/>
              <a:gd name="connsiteX3" fmla="*/ 1437968 w 1437968"/>
              <a:gd name="connsiteY3" fmla="*/ 0 h 582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37968" h="582562">
                <a:moveTo>
                  <a:pt x="0" y="582562"/>
                </a:moveTo>
                <a:lnTo>
                  <a:pt x="877529" y="228600"/>
                </a:lnTo>
                <a:cubicBezTo>
                  <a:pt x="1091381" y="145026"/>
                  <a:pt x="1189703" y="119217"/>
                  <a:pt x="1283110" y="81117"/>
                </a:cubicBezTo>
                <a:cubicBezTo>
                  <a:pt x="1376517" y="43017"/>
                  <a:pt x="1407242" y="21508"/>
                  <a:pt x="1437968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0" name="Volný tvar 9"/>
          <p:cNvSpPr/>
          <p:nvPr/>
        </p:nvSpPr>
        <p:spPr>
          <a:xfrm>
            <a:off x="1600200" y="4129088"/>
            <a:ext cx="1416050" cy="641350"/>
          </a:xfrm>
          <a:custGeom>
            <a:avLst/>
            <a:gdLst>
              <a:gd name="connsiteX0" fmla="*/ 0 w 1415845"/>
              <a:gd name="connsiteY0" fmla="*/ 641555 h 641555"/>
              <a:gd name="connsiteX1" fmla="*/ 538316 w 1415845"/>
              <a:gd name="connsiteY1" fmla="*/ 457200 h 641555"/>
              <a:gd name="connsiteX2" fmla="*/ 988142 w 1415845"/>
              <a:gd name="connsiteY2" fmla="*/ 235975 h 641555"/>
              <a:gd name="connsiteX3" fmla="*/ 1246239 w 1415845"/>
              <a:gd name="connsiteY3" fmla="*/ 81117 h 641555"/>
              <a:gd name="connsiteX4" fmla="*/ 1386348 w 1415845"/>
              <a:gd name="connsiteY4" fmla="*/ 14749 h 641555"/>
              <a:gd name="connsiteX5" fmla="*/ 1386348 w 1415845"/>
              <a:gd name="connsiteY5" fmla="*/ 14749 h 641555"/>
              <a:gd name="connsiteX6" fmla="*/ 1415845 w 1415845"/>
              <a:gd name="connsiteY6" fmla="*/ 0 h 641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5845" h="641555">
                <a:moveTo>
                  <a:pt x="0" y="641555"/>
                </a:moveTo>
                <a:cubicBezTo>
                  <a:pt x="186813" y="583176"/>
                  <a:pt x="373626" y="524797"/>
                  <a:pt x="538316" y="457200"/>
                </a:cubicBezTo>
                <a:cubicBezTo>
                  <a:pt x="703006" y="389603"/>
                  <a:pt x="870155" y="298655"/>
                  <a:pt x="988142" y="235975"/>
                </a:cubicBezTo>
                <a:cubicBezTo>
                  <a:pt x="1106129" y="173295"/>
                  <a:pt x="1179871" y="117988"/>
                  <a:pt x="1246239" y="81117"/>
                </a:cubicBezTo>
                <a:cubicBezTo>
                  <a:pt x="1312607" y="44246"/>
                  <a:pt x="1386348" y="14749"/>
                  <a:pt x="1386348" y="14749"/>
                </a:cubicBezTo>
                <a:lnTo>
                  <a:pt x="1386348" y="14749"/>
                </a:lnTo>
                <a:lnTo>
                  <a:pt x="1415845" y="0"/>
                </a:lnTo>
              </a:path>
            </a:pathLst>
          </a:cu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altLang="cs-CZ" sz="3600" smtClean="0">
                <a:cs typeface="Trebuchet MS" panose="020B0603020202020204" pitchFamily="34" charset="0"/>
              </a:rPr>
              <a:t>Vizualizace kaudálního úseku hrudní části jícnu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4928" t="9220" r="3761" b="4024"/>
          <a:stretch/>
        </p:blipFill>
        <p:spPr>
          <a:xfrm>
            <a:off x="809625" y="2822575"/>
            <a:ext cx="3352800" cy="2438400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Fyziologická:</a:t>
            </a:r>
          </a:p>
          <a:p>
            <a:pPr marL="627063" indent="-271463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projekce LL sin.</a:t>
            </a:r>
          </a:p>
          <a:p>
            <a:pPr>
              <a:defRPr/>
            </a:pPr>
            <a:r>
              <a:rPr lang="cs-CZ" sz="1700" dirty="0" smtClean="0"/>
              <a:t>Patologická:</a:t>
            </a:r>
          </a:p>
          <a:p>
            <a:pPr marL="628650" indent="-266700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projekce LL dx.</a:t>
            </a:r>
          </a:p>
          <a:p>
            <a:pPr marL="628650" indent="-266700">
              <a:buFont typeface="Wingdings" panose="05000000000000000000" pitchFamily="2" charset="2"/>
              <a:buChar char="Ø"/>
              <a:defRPr/>
            </a:pPr>
            <a:r>
              <a:rPr lang="cs-CZ" sz="1700" dirty="0" err="1"/>
              <a:t>g</a:t>
            </a:r>
            <a:r>
              <a:rPr lang="cs-CZ" sz="1700" dirty="0" err="1" smtClean="0"/>
              <a:t>astroezofageální</a:t>
            </a:r>
            <a:r>
              <a:rPr lang="cs-CZ" sz="1700" dirty="0" smtClean="0"/>
              <a:t> reflux</a:t>
            </a:r>
          </a:p>
          <a:p>
            <a:pPr marL="628650" indent="-266700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e</a:t>
            </a:r>
            <a:r>
              <a:rPr lang="cs-CZ" sz="1700" dirty="0" smtClean="0"/>
              <a:t>zofagitida kaudální úseku hrudní části jícnu</a:t>
            </a:r>
            <a:endParaRPr lang="cs-CZ" sz="1700" dirty="0"/>
          </a:p>
        </p:txBody>
      </p:sp>
      <p:pic>
        <p:nvPicPr>
          <p:cNvPr id="131077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9"/>
          <a:stretch>
            <a:fillRect/>
          </a:stretch>
        </p:blipFill>
        <p:spPr bwMode="auto">
          <a:xfrm>
            <a:off x="809625" y="2770188"/>
            <a:ext cx="3609975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09625" y="457200"/>
            <a:ext cx="7524750" cy="969963"/>
          </a:xfrm>
        </p:spPr>
        <p:txBody>
          <a:bodyPr/>
          <a:lstStyle/>
          <a:p>
            <a:pPr>
              <a:defRPr/>
            </a:pPr>
            <a:r>
              <a:rPr lang="cs-CZ" sz="3600" dirty="0" smtClean="0"/>
              <a:t>Megaezofagus</a:t>
            </a:r>
            <a:endParaRPr lang="cs-CZ" sz="36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5934" b="1920"/>
          <a:stretch/>
        </p:blipFill>
        <p:spPr>
          <a:xfrm>
            <a:off x="1219200" y="2365375"/>
            <a:ext cx="2366963" cy="3352800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DV/VD projekce</a:t>
            </a:r>
          </a:p>
          <a:p>
            <a:pPr>
              <a:defRPr/>
            </a:pPr>
            <a:r>
              <a:rPr lang="cs-CZ" sz="1700" dirty="0" smtClean="0"/>
              <a:t>Rtg. </a:t>
            </a:r>
            <a:r>
              <a:rPr lang="cs-CZ" sz="1700" dirty="0"/>
              <a:t>n</a:t>
            </a:r>
            <a:r>
              <a:rPr lang="cs-CZ" sz="1700" dirty="0" smtClean="0"/>
              <a:t>ález:</a:t>
            </a:r>
            <a:endParaRPr lang="cs-CZ" sz="1700" dirty="0"/>
          </a:p>
          <a:p>
            <a:pPr marL="628650" indent="-266700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p</a:t>
            </a:r>
            <a:r>
              <a:rPr lang="cs-CZ" sz="1700" dirty="0" smtClean="0"/>
              <a:t>lynem distendovaný jícen </a:t>
            </a:r>
          </a:p>
          <a:p>
            <a:pPr marL="628650" indent="-266700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t</a:t>
            </a:r>
            <a:r>
              <a:rPr lang="cs-CZ" sz="1700" dirty="0" smtClean="0"/>
              <a:t>enká radioopakní linie reprezentující stěnu jícnu</a:t>
            </a:r>
          </a:p>
        </p:txBody>
      </p:sp>
      <p:sp>
        <p:nvSpPr>
          <p:cNvPr id="6" name="Volný tvar 5"/>
          <p:cNvSpPr/>
          <p:nvPr/>
        </p:nvSpPr>
        <p:spPr>
          <a:xfrm>
            <a:off x="1685925" y="3089275"/>
            <a:ext cx="630238" cy="2638425"/>
          </a:xfrm>
          <a:custGeom>
            <a:avLst/>
            <a:gdLst>
              <a:gd name="connsiteX0" fmla="*/ 116788 w 625607"/>
              <a:gd name="connsiteY0" fmla="*/ 0 h 2440858"/>
              <a:gd name="connsiteX1" fmla="*/ 50420 w 625607"/>
              <a:gd name="connsiteY1" fmla="*/ 324464 h 2440858"/>
              <a:gd name="connsiteX2" fmla="*/ 102040 w 625607"/>
              <a:gd name="connsiteY2" fmla="*/ 398206 h 2440858"/>
              <a:gd name="connsiteX3" fmla="*/ 65169 w 625607"/>
              <a:gd name="connsiteY3" fmla="*/ 479322 h 2440858"/>
              <a:gd name="connsiteX4" fmla="*/ 13549 w 625607"/>
              <a:gd name="connsiteY4" fmla="*/ 774290 h 2440858"/>
              <a:gd name="connsiteX5" fmla="*/ 338014 w 625607"/>
              <a:gd name="connsiteY5" fmla="*/ 1187245 h 2440858"/>
              <a:gd name="connsiteX6" fmla="*/ 456001 w 625607"/>
              <a:gd name="connsiteY6" fmla="*/ 1769806 h 2440858"/>
              <a:gd name="connsiteX7" fmla="*/ 625607 w 625607"/>
              <a:gd name="connsiteY7" fmla="*/ 2440858 h 2440858"/>
              <a:gd name="connsiteX0" fmla="*/ 105520 w 614339"/>
              <a:gd name="connsiteY0" fmla="*/ 0 h 2440858"/>
              <a:gd name="connsiteX1" fmla="*/ 39152 w 614339"/>
              <a:gd name="connsiteY1" fmla="*/ 324464 h 2440858"/>
              <a:gd name="connsiteX2" fmla="*/ 90772 w 614339"/>
              <a:gd name="connsiteY2" fmla="*/ 398206 h 2440858"/>
              <a:gd name="connsiteX3" fmla="*/ 53901 w 614339"/>
              <a:gd name="connsiteY3" fmla="*/ 479322 h 2440858"/>
              <a:gd name="connsiteX4" fmla="*/ 2281 w 614339"/>
              <a:gd name="connsiteY4" fmla="*/ 774290 h 2440858"/>
              <a:gd name="connsiteX5" fmla="*/ 135017 w 614339"/>
              <a:gd name="connsiteY5" fmla="*/ 921774 h 2440858"/>
              <a:gd name="connsiteX6" fmla="*/ 326746 w 614339"/>
              <a:gd name="connsiteY6" fmla="*/ 1187245 h 2440858"/>
              <a:gd name="connsiteX7" fmla="*/ 444733 w 614339"/>
              <a:gd name="connsiteY7" fmla="*/ 1769806 h 2440858"/>
              <a:gd name="connsiteX8" fmla="*/ 614339 w 614339"/>
              <a:gd name="connsiteY8" fmla="*/ 2440858 h 2440858"/>
              <a:gd name="connsiteX0" fmla="*/ 105520 w 614339"/>
              <a:gd name="connsiteY0" fmla="*/ 0 h 2440858"/>
              <a:gd name="connsiteX1" fmla="*/ 39152 w 614339"/>
              <a:gd name="connsiteY1" fmla="*/ 324464 h 2440858"/>
              <a:gd name="connsiteX2" fmla="*/ 90772 w 614339"/>
              <a:gd name="connsiteY2" fmla="*/ 398206 h 2440858"/>
              <a:gd name="connsiteX3" fmla="*/ 53901 w 614339"/>
              <a:gd name="connsiteY3" fmla="*/ 479322 h 2440858"/>
              <a:gd name="connsiteX4" fmla="*/ 2281 w 614339"/>
              <a:gd name="connsiteY4" fmla="*/ 774290 h 2440858"/>
              <a:gd name="connsiteX5" fmla="*/ 135017 w 614339"/>
              <a:gd name="connsiteY5" fmla="*/ 921774 h 2440858"/>
              <a:gd name="connsiteX6" fmla="*/ 326746 w 614339"/>
              <a:gd name="connsiteY6" fmla="*/ 1187245 h 2440858"/>
              <a:gd name="connsiteX7" fmla="*/ 444733 w 614339"/>
              <a:gd name="connsiteY7" fmla="*/ 1769806 h 2440858"/>
              <a:gd name="connsiteX8" fmla="*/ 614339 w 614339"/>
              <a:gd name="connsiteY8" fmla="*/ 2440858 h 2440858"/>
              <a:gd name="connsiteX0" fmla="*/ 142391 w 614339"/>
              <a:gd name="connsiteY0" fmla="*/ 0 h 2580968"/>
              <a:gd name="connsiteX1" fmla="*/ 39152 w 614339"/>
              <a:gd name="connsiteY1" fmla="*/ 464574 h 2580968"/>
              <a:gd name="connsiteX2" fmla="*/ 90772 w 614339"/>
              <a:gd name="connsiteY2" fmla="*/ 538316 h 2580968"/>
              <a:gd name="connsiteX3" fmla="*/ 53901 w 614339"/>
              <a:gd name="connsiteY3" fmla="*/ 619432 h 2580968"/>
              <a:gd name="connsiteX4" fmla="*/ 2281 w 614339"/>
              <a:gd name="connsiteY4" fmla="*/ 914400 h 2580968"/>
              <a:gd name="connsiteX5" fmla="*/ 135017 w 614339"/>
              <a:gd name="connsiteY5" fmla="*/ 1061884 h 2580968"/>
              <a:gd name="connsiteX6" fmla="*/ 326746 w 614339"/>
              <a:gd name="connsiteY6" fmla="*/ 1327355 h 2580968"/>
              <a:gd name="connsiteX7" fmla="*/ 444733 w 614339"/>
              <a:gd name="connsiteY7" fmla="*/ 1909916 h 2580968"/>
              <a:gd name="connsiteX8" fmla="*/ 614339 w 614339"/>
              <a:gd name="connsiteY8" fmla="*/ 2580968 h 2580968"/>
              <a:gd name="connsiteX0" fmla="*/ 142391 w 614339"/>
              <a:gd name="connsiteY0" fmla="*/ 0 h 2580968"/>
              <a:gd name="connsiteX1" fmla="*/ 39152 w 614339"/>
              <a:gd name="connsiteY1" fmla="*/ 464574 h 2580968"/>
              <a:gd name="connsiteX2" fmla="*/ 90772 w 614339"/>
              <a:gd name="connsiteY2" fmla="*/ 538316 h 2580968"/>
              <a:gd name="connsiteX3" fmla="*/ 53901 w 614339"/>
              <a:gd name="connsiteY3" fmla="*/ 619432 h 2580968"/>
              <a:gd name="connsiteX4" fmla="*/ 2281 w 614339"/>
              <a:gd name="connsiteY4" fmla="*/ 914400 h 2580968"/>
              <a:gd name="connsiteX5" fmla="*/ 135017 w 614339"/>
              <a:gd name="connsiteY5" fmla="*/ 1061884 h 2580968"/>
              <a:gd name="connsiteX6" fmla="*/ 326746 w 614339"/>
              <a:gd name="connsiteY6" fmla="*/ 1327355 h 2580968"/>
              <a:gd name="connsiteX7" fmla="*/ 444733 w 614339"/>
              <a:gd name="connsiteY7" fmla="*/ 1909916 h 2580968"/>
              <a:gd name="connsiteX8" fmla="*/ 614339 w 614339"/>
              <a:gd name="connsiteY8" fmla="*/ 2580968 h 2580968"/>
              <a:gd name="connsiteX0" fmla="*/ 142391 w 629243"/>
              <a:gd name="connsiteY0" fmla="*/ 0 h 2637522"/>
              <a:gd name="connsiteX1" fmla="*/ 39152 w 629243"/>
              <a:gd name="connsiteY1" fmla="*/ 464574 h 2637522"/>
              <a:gd name="connsiteX2" fmla="*/ 90772 w 629243"/>
              <a:gd name="connsiteY2" fmla="*/ 538316 h 2637522"/>
              <a:gd name="connsiteX3" fmla="*/ 53901 w 629243"/>
              <a:gd name="connsiteY3" fmla="*/ 619432 h 2637522"/>
              <a:gd name="connsiteX4" fmla="*/ 2281 w 629243"/>
              <a:gd name="connsiteY4" fmla="*/ 914400 h 2637522"/>
              <a:gd name="connsiteX5" fmla="*/ 135017 w 629243"/>
              <a:gd name="connsiteY5" fmla="*/ 1061884 h 2637522"/>
              <a:gd name="connsiteX6" fmla="*/ 326746 w 629243"/>
              <a:gd name="connsiteY6" fmla="*/ 1327355 h 2637522"/>
              <a:gd name="connsiteX7" fmla="*/ 444733 w 629243"/>
              <a:gd name="connsiteY7" fmla="*/ 1909916 h 2637522"/>
              <a:gd name="connsiteX8" fmla="*/ 614339 w 629243"/>
              <a:gd name="connsiteY8" fmla="*/ 2580968 h 2637522"/>
              <a:gd name="connsiteX9" fmla="*/ 621714 w 629243"/>
              <a:gd name="connsiteY9" fmla="*/ 2603090 h 2637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29243" h="2637522">
                <a:moveTo>
                  <a:pt x="142391" y="0"/>
                </a:moveTo>
                <a:cubicBezTo>
                  <a:pt x="110436" y="129048"/>
                  <a:pt x="47755" y="374855"/>
                  <a:pt x="39152" y="464574"/>
                </a:cubicBezTo>
                <a:cubicBezTo>
                  <a:pt x="30549" y="554293"/>
                  <a:pt x="88314" y="512506"/>
                  <a:pt x="90772" y="538316"/>
                </a:cubicBezTo>
                <a:cubicBezTo>
                  <a:pt x="93230" y="564126"/>
                  <a:pt x="68649" y="556751"/>
                  <a:pt x="53901" y="619432"/>
                </a:cubicBezTo>
                <a:cubicBezTo>
                  <a:pt x="39153" y="682113"/>
                  <a:pt x="-11238" y="840658"/>
                  <a:pt x="2281" y="914400"/>
                </a:cubicBezTo>
                <a:cubicBezTo>
                  <a:pt x="15800" y="988142"/>
                  <a:pt x="88314" y="993058"/>
                  <a:pt x="135017" y="1061884"/>
                </a:cubicBezTo>
                <a:cubicBezTo>
                  <a:pt x="189095" y="1130710"/>
                  <a:pt x="275127" y="1186016"/>
                  <a:pt x="326746" y="1327355"/>
                </a:cubicBezTo>
                <a:cubicBezTo>
                  <a:pt x="378365" y="1468694"/>
                  <a:pt x="396801" y="1700980"/>
                  <a:pt x="444733" y="1909916"/>
                </a:cubicBezTo>
                <a:cubicBezTo>
                  <a:pt x="492665" y="2118852"/>
                  <a:pt x="553502" y="2349910"/>
                  <a:pt x="614339" y="2580968"/>
                </a:cubicBezTo>
                <a:cubicBezTo>
                  <a:pt x="643836" y="2696497"/>
                  <a:pt x="620178" y="2598481"/>
                  <a:pt x="621714" y="260309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Volný tvar 6"/>
          <p:cNvSpPr/>
          <p:nvPr/>
        </p:nvSpPr>
        <p:spPr>
          <a:xfrm>
            <a:off x="2362200" y="2790825"/>
            <a:ext cx="560388" cy="2927350"/>
          </a:xfrm>
          <a:custGeom>
            <a:avLst/>
            <a:gdLst>
              <a:gd name="connsiteX0" fmla="*/ 560439 w 560439"/>
              <a:gd name="connsiteY0" fmla="*/ 0 h 2927865"/>
              <a:gd name="connsiteX1" fmla="*/ 339213 w 560439"/>
              <a:gd name="connsiteY1" fmla="*/ 789039 h 2927865"/>
              <a:gd name="connsiteX2" fmla="*/ 265471 w 560439"/>
              <a:gd name="connsiteY2" fmla="*/ 1445342 h 2927865"/>
              <a:gd name="connsiteX3" fmla="*/ 73742 w 560439"/>
              <a:gd name="connsiteY3" fmla="*/ 2698955 h 2927865"/>
              <a:gd name="connsiteX4" fmla="*/ 0 w 560439"/>
              <a:gd name="connsiteY4" fmla="*/ 2927555 h 2927865"/>
              <a:gd name="connsiteX5" fmla="*/ 0 w 560439"/>
              <a:gd name="connsiteY5" fmla="*/ 2927555 h 2927865"/>
              <a:gd name="connsiteX6" fmla="*/ 0 w 560439"/>
              <a:gd name="connsiteY6" fmla="*/ 2927555 h 2927865"/>
              <a:gd name="connsiteX0" fmla="*/ 560439 w 560439"/>
              <a:gd name="connsiteY0" fmla="*/ 0 h 2927865"/>
              <a:gd name="connsiteX1" fmla="*/ 339213 w 560439"/>
              <a:gd name="connsiteY1" fmla="*/ 789039 h 2927865"/>
              <a:gd name="connsiteX2" fmla="*/ 265471 w 560439"/>
              <a:gd name="connsiteY2" fmla="*/ 1445342 h 2927865"/>
              <a:gd name="connsiteX3" fmla="*/ 73742 w 560439"/>
              <a:gd name="connsiteY3" fmla="*/ 2698955 h 2927865"/>
              <a:gd name="connsiteX4" fmla="*/ 0 w 560439"/>
              <a:gd name="connsiteY4" fmla="*/ 2927555 h 2927865"/>
              <a:gd name="connsiteX5" fmla="*/ 0 w 560439"/>
              <a:gd name="connsiteY5" fmla="*/ 2927555 h 2927865"/>
              <a:gd name="connsiteX6" fmla="*/ 14749 w 560439"/>
              <a:gd name="connsiteY6" fmla="*/ 2831691 h 2927865"/>
              <a:gd name="connsiteX0" fmla="*/ 560439 w 560439"/>
              <a:gd name="connsiteY0" fmla="*/ 0 h 2927865"/>
              <a:gd name="connsiteX1" fmla="*/ 339213 w 560439"/>
              <a:gd name="connsiteY1" fmla="*/ 789039 h 2927865"/>
              <a:gd name="connsiteX2" fmla="*/ 265471 w 560439"/>
              <a:gd name="connsiteY2" fmla="*/ 1445342 h 2927865"/>
              <a:gd name="connsiteX3" fmla="*/ 73742 w 560439"/>
              <a:gd name="connsiteY3" fmla="*/ 2698955 h 2927865"/>
              <a:gd name="connsiteX4" fmla="*/ 0 w 560439"/>
              <a:gd name="connsiteY4" fmla="*/ 2927555 h 2927865"/>
              <a:gd name="connsiteX5" fmla="*/ 0 w 560439"/>
              <a:gd name="connsiteY5" fmla="*/ 2927555 h 2927865"/>
              <a:gd name="connsiteX0" fmla="*/ 560439 w 560439"/>
              <a:gd name="connsiteY0" fmla="*/ 0 h 2927865"/>
              <a:gd name="connsiteX1" fmla="*/ 339213 w 560439"/>
              <a:gd name="connsiteY1" fmla="*/ 789039 h 2927865"/>
              <a:gd name="connsiteX2" fmla="*/ 265471 w 560439"/>
              <a:gd name="connsiteY2" fmla="*/ 1445342 h 2927865"/>
              <a:gd name="connsiteX3" fmla="*/ 73742 w 560439"/>
              <a:gd name="connsiteY3" fmla="*/ 2698955 h 2927865"/>
              <a:gd name="connsiteX4" fmla="*/ 0 w 560439"/>
              <a:gd name="connsiteY4" fmla="*/ 2927555 h 2927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0439" h="2927865">
                <a:moveTo>
                  <a:pt x="560439" y="0"/>
                </a:moveTo>
                <a:cubicBezTo>
                  <a:pt x="474406" y="274074"/>
                  <a:pt x="388374" y="548149"/>
                  <a:pt x="339213" y="789039"/>
                </a:cubicBezTo>
                <a:cubicBezTo>
                  <a:pt x="290052" y="1029929"/>
                  <a:pt x="309716" y="1127023"/>
                  <a:pt x="265471" y="1445342"/>
                </a:cubicBezTo>
                <a:cubicBezTo>
                  <a:pt x="221226" y="1763661"/>
                  <a:pt x="117987" y="2451920"/>
                  <a:pt x="73742" y="2698955"/>
                </a:cubicBezTo>
                <a:cubicBezTo>
                  <a:pt x="29497" y="2945990"/>
                  <a:pt x="0" y="2927555"/>
                  <a:pt x="0" y="292755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smtClean="0"/>
              <a:t>Megaezofagus</a:t>
            </a:r>
            <a:endParaRPr lang="cs-CZ" sz="36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09625" y="2763838"/>
            <a:ext cx="3671888" cy="2555875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LL projekce</a:t>
            </a:r>
          </a:p>
          <a:p>
            <a:pPr>
              <a:defRPr/>
            </a:pPr>
            <a:r>
              <a:rPr lang="cs-CZ" sz="1700" dirty="0" smtClean="0"/>
              <a:t>Rtg. nález:</a:t>
            </a:r>
          </a:p>
          <a:p>
            <a:pPr marL="625475" indent="-265113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plynem distendovaný jícen </a:t>
            </a:r>
          </a:p>
          <a:p>
            <a:pPr marL="625475" indent="-265113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t</a:t>
            </a:r>
            <a:r>
              <a:rPr lang="cs-CZ" sz="1700" dirty="0" smtClean="0"/>
              <a:t>enká radioopakní linie reprezentující stěnu jícnu</a:t>
            </a:r>
          </a:p>
          <a:p>
            <a:pPr marL="625475" indent="-265113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ventrální elevace trachey</a:t>
            </a:r>
          </a:p>
        </p:txBody>
      </p:sp>
      <p:sp>
        <p:nvSpPr>
          <p:cNvPr id="6" name="Volný tvar 5"/>
          <p:cNvSpPr/>
          <p:nvPr/>
        </p:nvSpPr>
        <p:spPr>
          <a:xfrm>
            <a:off x="1128713" y="3117850"/>
            <a:ext cx="3370262" cy="1006475"/>
          </a:xfrm>
          <a:custGeom>
            <a:avLst/>
            <a:gdLst>
              <a:gd name="connsiteX0" fmla="*/ 0 w 3370006"/>
              <a:gd name="connsiteY0" fmla="*/ 908186 h 1005576"/>
              <a:gd name="connsiteX1" fmla="*/ 103238 w 3370006"/>
              <a:gd name="connsiteY1" fmla="*/ 974553 h 1005576"/>
              <a:gd name="connsiteX2" fmla="*/ 449825 w 3370006"/>
              <a:gd name="connsiteY2" fmla="*/ 1004050 h 1005576"/>
              <a:gd name="connsiteX3" fmla="*/ 943896 w 3370006"/>
              <a:gd name="connsiteY3" fmla="*/ 930308 h 1005576"/>
              <a:gd name="connsiteX4" fmla="*/ 1489587 w 3370006"/>
              <a:gd name="connsiteY4" fmla="*/ 768076 h 1005576"/>
              <a:gd name="connsiteX5" fmla="*/ 2123767 w 3370006"/>
              <a:gd name="connsiteY5" fmla="*/ 495231 h 1005576"/>
              <a:gd name="connsiteX6" fmla="*/ 2448232 w 3370006"/>
              <a:gd name="connsiteY6" fmla="*/ 274005 h 1005576"/>
              <a:gd name="connsiteX7" fmla="*/ 2654709 w 3370006"/>
              <a:gd name="connsiteY7" fmla="*/ 133895 h 1005576"/>
              <a:gd name="connsiteX8" fmla="*/ 2780071 w 3370006"/>
              <a:gd name="connsiteY8" fmla="*/ 38031 h 1005576"/>
              <a:gd name="connsiteX9" fmla="*/ 2971800 w 3370006"/>
              <a:gd name="connsiteY9" fmla="*/ 1160 h 1005576"/>
              <a:gd name="connsiteX10" fmla="*/ 3370006 w 3370006"/>
              <a:gd name="connsiteY10" fmla="*/ 8534 h 1005576"/>
              <a:gd name="connsiteX11" fmla="*/ 3370006 w 3370006"/>
              <a:gd name="connsiteY11" fmla="*/ 8534 h 1005576"/>
              <a:gd name="connsiteX12" fmla="*/ 3370006 w 3370006"/>
              <a:gd name="connsiteY12" fmla="*/ 8534 h 1005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70006" h="1005576">
                <a:moveTo>
                  <a:pt x="0" y="908186"/>
                </a:moveTo>
                <a:cubicBezTo>
                  <a:pt x="14133" y="933381"/>
                  <a:pt x="28267" y="958576"/>
                  <a:pt x="103238" y="974553"/>
                </a:cubicBezTo>
                <a:cubicBezTo>
                  <a:pt x="178209" y="990530"/>
                  <a:pt x="309715" y="1011424"/>
                  <a:pt x="449825" y="1004050"/>
                </a:cubicBezTo>
                <a:cubicBezTo>
                  <a:pt x="589935" y="996676"/>
                  <a:pt x="770602" y="969637"/>
                  <a:pt x="943896" y="930308"/>
                </a:cubicBezTo>
                <a:cubicBezTo>
                  <a:pt x="1117190" y="890979"/>
                  <a:pt x="1292942" y="840589"/>
                  <a:pt x="1489587" y="768076"/>
                </a:cubicBezTo>
                <a:cubicBezTo>
                  <a:pt x="1686232" y="695563"/>
                  <a:pt x="1963993" y="577576"/>
                  <a:pt x="2123767" y="495231"/>
                </a:cubicBezTo>
                <a:cubicBezTo>
                  <a:pt x="2283541" y="412886"/>
                  <a:pt x="2448232" y="274005"/>
                  <a:pt x="2448232" y="274005"/>
                </a:cubicBezTo>
                <a:cubicBezTo>
                  <a:pt x="2536722" y="213782"/>
                  <a:pt x="2599403" y="173224"/>
                  <a:pt x="2654709" y="133895"/>
                </a:cubicBezTo>
                <a:cubicBezTo>
                  <a:pt x="2710015" y="94566"/>
                  <a:pt x="2727223" y="60153"/>
                  <a:pt x="2780071" y="38031"/>
                </a:cubicBezTo>
                <a:cubicBezTo>
                  <a:pt x="2832919" y="15909"/>
                  <a:pt x="2873478" y="6076"/>
                  <a:pt x="2971800" y="1160"/>
                </a:cubicBezTo>
                <a:cubicBezTo>
                  <a:pt x="3070122" y="-3756"/>
                  <a:pt x="3370006" y="8534"/>
                  <a:pt x="3370006" y="8534"/>
                </a:cubicBezTo>
                <a:lnTo>
                  <a:pt x="3370006" y="8534"/>
                </a:lnTo>
                <a:lnTo>
                  <a:pt x="3370006" y="8534"/>
                </a:lnTo>
              </a:path>
            </a:pathLst>
          </a:cu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Volný tvar 6"/>
          <p:cNvSpPr/>
          <p:nvPr/>
        </p:nvSpPr>
        <p:spPr>
          <a:xfrm>
            <a:off x="896938" y="3621088"/>
            <a:ext cx="3181350" cy="1017587"/>
          </a:xfrm>
          <a:custGeom>
            <a:avLst/>
            <a:gdLst>
              <a:gd name="connsiteX0" fmla="*/ 0 w 3181187"/>
              <a:gd name="connsiteY0" fmla="*/ 764988 h 1017330"/>
              <a:gd name="connsiteX1" fmla="*/ 137458 w 3181187"/>
              <a:gd name="connsiteY1" fmla="*/ 920377 h 1017330"/>
              <a:gd name="connsiteX2" fmla="*/ 328705 w 3181187"/>
              <a:gd name="connsiteY2" fmla="*/ 1016000 h 1017330"/>
              <a:gd name="connsiteX3" fmla="*/ 573741 w 3181187"/>
              <a:gd name="connsiteY3" fmla="*/ 974165 h 1017330"/>
              <a:gd name="connsiteX4" fmla="*/ 687294 w 3181187"/>
              <a:gd name="connsiteY4" fmla="*/ 944283 h 1017330"/>
              <a:gd name="connsiteX5" fmla="*/ 920376 w 3181187"/>
              <a:gd name="connsiteY5" fmla="*/ 926353 h 1017330"/>
              <a:gd name="connsiteX6" fmla="*/ 1249082 w 3181187"/>
              <a:gd name="connsiteY6" fmla="*/ 944283 h 1017330"/>
              <a:gd name="connsiteX7" fmla="*/ 1613647 w 3181187"/>
              <a:gd name="connsiteY7" fmla="*/ 830730 h 1017330"/>
              <a:gd name="connsiteX8" fmla="*/ 1721223 w 3181187"/>
              <a:gd name="connsiteY8" fmla="*/ 812800 h 1017330"/>
              <a:gd name="connsiteX9" fmla="*/ 2037976 w 3181187"/>
              <a:gd name="connsiteY9" fmla="*/ 794871 h 1017330"/>
              <a:gd name="connsiteX10" fmla="*/ 2253129 w 3181187"/>
              <a:gd name="connsiteY10" fmla="*/ 735106 h 1017330"/>
              <a:gd name="connsiteX11" fmla="*/ 2557929 w 3181187"/>
              <a:gd name="connsiteY11" fmla="*/ 681318 h 1017330"/>
              <a:gd name="connsiteX12" fmla="*/ 2850776 w 3181187"/>
              <a:gd name="connsiteY12" fmla="*/ 394447 h 1017330"/>
              <a:gd name="connsiteX13" fmla="*/ 3131670 w 3181187"/>
              <a:gd name="connsiteY13" fmla="*/ 89647 h 1017330"/>
              <a:gd name="connsiteX14" fmla="*/ 3179482 w 3181187"/>
              <a:gd name="connsiteY14" fmla="*/ 0 h 1017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81187" h="1017330">
                <a:moveTo>
                  <a:pt x="0" y="764988"/>
                </a:moveTo>
                <a:cubicBezTo>
                  <a:pt x="41337" y="821765"/>
                  <a:pt x="82674" y="878542"/>
                  <a:pt x="137458" y="920377"/>
                </a:cubicBezTo>
                <a:cubicBezTo>
                  <a:pt x="192242" y="962212"/>
                  <a:pt x="255991" y="1007035"/>
                  <a:pt x="328705" y="1016000"/>
                </a:cubicBezTo>
                <a:cubicBezTo>
                  <a:pt x="401419" y="1024965"/>
                  <a:pt x="513976" y="986118"/>
                  <a:pt x="573741" y="974165"/>
                </a:cubicBezTo>
                <a:cubicBezTo>
                  <a:pt x="633506" y="962212"/>
                  <a:pt x="629522" y="952252"/>
                  <a:pt x="687294" y="944283"/>
                </a:cubicBezTo>
                <a:cubicBezTo>
                  <a:pt x="745067" y="936314"/>
                  <a:pt x="826745" y="926353"/>
                  <a:pt x="920376" y="926353"/>
                </a:cubicBezTo>
                <a:cubicBezTo>
                  <a:pt x="1014007" y="926353"/>
                  <a:pt x="1133537" y="960220"/>
                  <a:pt x="1249082" y="944283"/>
                </a:cubicBezTo>
                <a:cubicBezTo>
                  <a:pt x="1364627" y="928346"/>
                  <a:pt x="1534957" y="852644"/>
                  <a:pt x="1613647" y="830730"/>
                </a:cubicBezTo>
                <a:cubicBezTo>
                  <a:pt x="1692337" y="808816"/>
                  <a:pt x="1650502" y="818777"/>
                  <a:pt x="1721223" y="812800"/>
                </a:cubicBezTo>
                <a:cubicBezTo>
                  <a:pt x="1791945" y="806824"/>
                  <a:pt x="1949325" y="807820"/>
                  <a:pt x="2037976" y="794871"/>
                </a:cubicBezTo>
                <a:cubicBezTo>
                  <a:pt x="2126627" y="781922"/>
                  <a:pt x="2166470" y="754031"/>
                  <a:pt x="2253129" y="735106"/>
                </a:cubicBezTo>
                <a:cubicBezTo>
                  <a:pt x="2339788" y="716181"/>
                  <a:pt x="2458321" y="738095"/>
                  <a:pt x="2557929" y="681318"/>
                </a:cubicBezTo>
                <a:cubicBezTo>
                  <a:pt x="2657537" y="624541"/>
                  <a:pt x="2755153" y="493059"/>
                  <a:pt x="2850776" y="394447"/>
                </a:cubicBezTo>
                <a:cubicBezTo>
                  <a:pt x="2946399" y="295835"/>
                  <a:pt x="3076886" y="155388"/>
                  <a:pt x="3131670" y="89647"/>
                </a:cubicBezTo>
                <a:cubicBezTo>
                  <a:pt x="3186454" y="23906"/>
                  <a:pt x="3182968" y="11953"/>
                  <a:pt x="3179482" y="0"/>
                </a:cubicBezTo>
              </a:path>
            </a:pathLst>
          </a:cu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cxnSp>
        <p:nvCxnSpPr>
          <p:cNvPr id="12" name="Přímá spojnice se šipkou 11"/>
          <p:cNvCxnSpPr/>
          <p:nvPr/>
        </p:nvCxnSpPr>
        <p:spPr>
          <a:xfrm flipV="1">
            <a:off x="2590800" y="4038600"/>
            <a:ext cx="0" cy="314325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se šipkou 17"/>
          <p:cNvCxnSpPr/>
          <p:nvPr/>
        </p:nvCxnSpPr>
        <p:spPr>
          <a:xfrm flipV="1">
            <a:off x="1981200" y="4195763"/>
            <a:ext cx="0" cy="312737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se šipkou 18"/>
          <p:cNvCxnSpPr/>
          <p:nvPr/>
        </p:nvCxnSpPr>
        <p:spPr>
          <a:xfrm flipV="1">
            <a:off x="2286000" y="4124325"/>
            <a:ext cx="0" cy="312738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smtClean="0"/>
              <a:t>Megaezofagus</a:t>
            </a:r>
            <a:endParaRPr lang="cs-CZ" sz="36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09625" y="2754313"/>
            <a:ext cx="3671888" cy="2574925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LL projekce</a:t>
            </a:r>
          </a:p>
          <a:p>
            <a:pPr>
              <a:defRPr/>
            </a:pPr>
            <a:r>
              <a:rPr lang="cs-CZ" sz="1700" dirty="0" smtClean="0"/>
              <a:t>Dilatace jícnu zažitinou</a:t>
            </a:r>
          </a:p>
        </p:txBody>
      </p:sp>
      <p:sp>
        <p:nvSpPr>
          <p:cNvPr id="3" name="Ovál 2"/>
          <p:cNvSpPr/>
          <p:nvPr/>
        </p:nvSpPr>
        <p:spPr>
          <a:xfrm>
            <a:off x="2286000" y="3429000"/>
            <a:ext cx="1752600" cy="533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smtClean="0"/>
              <a:t>Megaezofagus</a:t>
            </a:r>
            <a:endParaRPr lang="cs-CZ" sz="36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09625" y="2532063"/>
            <a:ext cx="3671888" cy="3019425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LL projekce</a:t>
            </a:r>
          </a:p>
          <a:p>
            <a:pPr>
              <a:defRPr/>
            </a:pPr>
            <a:r>
              <a:rPr lang="cs-CZ" sz="1700" dirty="0" smtClean="0"/>
              <a:t>Dilatace jícnu tekutinou</a:t>
            </a:r>
            <a:endParaRPr lang="cs-CZ" sz="1700" dirty="0"/>
          </a:p>
        </p:txBody>
      </p:sp>
      <p:sp>
        <p:nvSpPr>
          <p:cNvPr id="3" name="Volný tvar 2"/>
          <p:cNvSpPr/>
          <p:nvPr/>
        </p:nvSpPr>
        <p:spPr>
          <a:xfrm>
            <a:off x="1276350" y="3363913"/>
            <a:ext cx="3209925" cy="293687"/>
          </a:xfrm>
          <a:custGeom>
            <a:avLst/>
            <a:gdLst>
              <a:gd name="connsiteX0" fmla="*/ 0 w 3209027"/>
              <a:gd name="connsiteY0" fmla="*/ 8626 h 293298"/>
              <a:gd name="connsiteX1" fmla="*/ 1259457 w 3209027"/>
              <a:gd name="connsiteY1" fmla="*/ 0 h 293298"/>
              <a:gd name="connsiteX2" fmla="*/ 2147978 w 3209027"/>
              <a:gd name="connsiteY2" fmla="*/ 43132 h 293298"/>
              <a:gd name="connsiteX3" fmla="*/ 3209027 w 3209027"/>
              <a:gd name="connsiteY3" fmla="*/ 293298 h 293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027" h="293298">
                <a:moveTo>
                  <a:pt x="0" y="8626"/>
                </a:moveTo>
                <a:lnTo>
                  <a:pt x="1259457" y="0"/>
                </a:lnTo>
                <a:cubicBezTo>
                  <a:pt x="1617453" y="5751"/>
                  <a:pt x="1823050" y="-5751"/>
                  <a:pt x="2147978" y="43132"/>
                </a:cubicBezTo>
                <a:cubicBezTo>
                  <a:pt x="2472906" y="92015"/>
                  <a:pt x="2840966" y="192656"/>
                  <a:pt x="3209027" y="293298"/>
                </a:cubicBezTo>
              </a:path>
            </a:pathLst>
          </a:cu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6" name="Volný tvar 5"/>
          <p:cNvSpPr/>
          <p:nvPr/>
        </p:nvSpPr>
        <p:spPr>
          <a:xfrm>
            <a:off x="1130300" y="3579813"/>
            <a:ext cx="2992438" cy="623887"/>
          </a:xfrm>
          <a:custGeom>
            <a:avLst/>
            <a:gdLst>
              <a:gd name="connsiteX0" fmla="*/ 2993366 w 2993366"/>
              <a:gd name="connsiteY0" fmla="*/ 508959 h 625958"/>
              <a:gd name="connsiteX1" fmla="*/ 2691442 w 2993366"/>
              <a:gd name="connsiteY1" fmla="*/ 612476 h 625958"/>
              <a:gd name="connsiteX2" fmla="*/ 2208363 w 2993366"/>
              <a:gd name="connsiteY2" fmla="*/ 603849 h 625958"/>
              <a:gd name="connsiteX3" fmla="*/ 1897812 w 2993366"/>
              <a:gd name="connsiteY3" fmla="*/ 422695 h 625958"/>
              <a:gd name="connsiteX4" fmla="*/ 1604514 w 2993366"/>
              <a:gd name="connsiteY4" fmla="*/ 345057 h 625958"/>
              <a:gd name="connsiteX5" fmla="*/ 931653 w 2993366"/>
              <a:gd name="connsiteY5" fmla="*/ 284672 h 625958"/>
              <a:gd name="connsiteX6" fmla="*/ 474453 w 2993366"/>
              <a:gd name="connsiteY6" fmla="*/ 189781 h 625958"/>
              <a:gd name="connsiteX7" fmla="*/ 0 w 2993366"/>
              <a:gd name="connsiteY7" fmla="*/ 0 h 625958"/>
              <a:gd name="connsiteX0" fmla="*/ 2993366 w 2993366"/>
              <a:gd name="connsiteY0" fmla="*/ 508959 h 623915"/>
              <a:gd name="connsiteX1" fmla="*/ 2691442 w 2993366"/>
              <a:gd name="connsiteY1" fmla="*/ 612476 h 623915"/>
              <a:gd name="connsiteX2" fmla="*/ 2208363 w 2993366"/>
              <a:gd name="connsiteY2" fmla="*/ 603849 h 623915"/>
              <a:gd name="connsiteX3" fmla="*/ 1811547 w 2993366"/>
              <a:gd name="connsiteY3" fmla="*/ 457201 h 623915"/>
              <a:gd name="connsiteX4" fmla="*/ 1604514 w 2993366"/>
              <a:gd name="connsiteY4" fmla="*/ 345057 h 623915"/>
              <a:gd name="connsiteX5" fmla="*/ 931653 w 2993366"/>
              <a:gd name="connsiteY5" fmla="*/ 284672 h 623915"/>
              <a:gd name="connsiteX6" fmla="*/ 474453 w 2993366"/>
              <a:gd name="connsiteY6" fmla="*/ 189781 h 623915"/>
              <a:gd name="connsiteX7" fmla="*/ 0 w 2993366"/>
              <a:gd name="connsiteY7" fmla="*/ 0 h 623915"/>
              <a:gd name="connsiteX0" fmla="*/ 2993366 w 2993366"/>
              <a:gd name="connsiteY0" fmla="*/ 508959 h 623915"/>
              <a:gd name="connsiteX1" fmla="*/ 2691442 w 2993366"/>
              <a:gd name="connsiteY1" fmla="*/ 612476 h 623915"/>
              <a:gd name="connsiteX2" fmla="*/ 2208363 w 2993366"/>
              <a:gd name="connsiteY2" fmla="*/ 603849 h 623915"/>
              <a:gd name="connsiteX3" fmla="*/ 1811547 w 2993366"/>
              <a:gd name="connsiteY3" fmla="*/ 457201 h 623915"/>
              <a:gd name="connsiteX4" fmla="*/ 1604514 w 2993366"/>
              <a:gd name="connsiteY4" fmla="*/ 345057 h 623915"/>
              <a:gd name="connsiteX5" fmla="*/ 931653 w 2993366"/>
              <a:gd name="connsiteY5" fmla="*/ 284672 h 623915"/>
              <a:gd name="connsiteX6" fmla="*/ 474453 w 2993366"/>
              <a:gd name="connsiteY6" fmla="*/ 189781 h 623915"/>
              <a:gd name="connsiteX7" fmla="*/ 0 w 2993366"/>
              <a:gd name="connsiteY7" fmla="*/ 0 h 623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3366" h="623915">
                <a:moveTo>
                  <a:pt x="2993366" y="508959"/>
                </a:moveTo>
                <a:cubicBezTo>
                  <a:pt x="2907821" y="552810"/>
                  <a:pt x="2822276" y="596661"/>
                  <a:pt x="2691442" y="612476"/>
                </a:cubicBezTo>
                <a:cubicBezTo>
                  <a:pt x="2560608" y="628291"/>
                  <a:pt x="2355012" y="629728"/>
                  <a:pt x="2208363" y="603849"/>
                </a:cubicBezTo>
                <a:cubicBezTo>
                  <a:pt x="2061714" y="577970"/>
                  <a:pt x="2050210" y="448575"/>
                  <a:pt x="1811547" y="457201"/>
                </a:cubicBezTo>
                <a:cubicBezTo>
                  <a:pt x="1572884" y="465827"/>
                  <a:pt x="1751163" y="373812"/>
                  <a:pt x="1604514" y="345057"/>
                </a:cubicBezTo>
                <a:cubicBezTo>
                  <a:pt x="1457865" y="316302"/>
                  <a:pt x="1119997" y="310551"/>
                  <a:pt x="931653" y="284672"/>
                </a:cubicBezTo>
                <a:cubicBezTo>
                  <a:pt x="743309" y="258793"/>
                  <a:pt x="629728" y="237226"/>
                  <a:pt x="474453" y="189781"/>
                </a:cubicBezTo>
                <a:cubicBezTo>
                  <a:pt x="319177" y="142336"/>
                  <a:pt x="159588" y="71168"/>
                  <a:pt x="0" y="0"/>
                </a:cubicBezTo>
              </a:path>
            </a:pathLst>
          </a:cu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smtClean="0"/>
              <a:t>Megaezofagus</a:t>
            </a:r>
            <a:endParaRPr lang="cs-CZ" sz="36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09625" y="2713038"/>
            <a:ext cx="3671888" cy="2657475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LL projekce</a:t>
            </a:r>
          </a:p>
          <a:p>
            <a:pPr>
              <a:defRPr/>
            </a:pPr>
            <a:r>
              <a:rPr lang="cs-CZ" sz="1700" dirty="0" smtClean="0"/>
              <a:t>Dilatace jícnu plynem</a:t>
            </a:r>
          </a:p>
          <a:p>
            <a:pPr>
              <a:defRPr/>
            </a:pPr>
            <a:r>
              <a:rPr lang="cs-CZ" sz="1700" dirty="0" smtClean="0"/>
              <a:t>Aspirační pneumonie (alveolární plicní vzor v pravém středním plicním laloku)</a:t>
            </a:r>
            <a:endParaRPr lang="cs-CZ" sz="1700" dirty="0"/>
          </a:p>
        </p:txBody>
      </p:sp>
      <p:cxnSp>
        <p:nvCxnSpPr>
          <p:cNvPr id="7" name="Přímá spojnice se šipkou 6"/>
          <p:cNvCxnSpPr/>
          <p:nvPr/>
        </p:nvCxnSpPr>
        <p:spPr>
          <a:xfrm>
            <a:off x="3276600" y="3124200"/>
            <a:ext cx="0" cy="6858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ál 8"/>
          <p:cNvSpPr/>
          <p:nvPr/>
        </p:nvSpPr>
        <p:spPr>
          <a:xfrm rot="630658">
            <a:off x="1344613" y="4594225"/>
            <a:ext cx="1981200" cy="7302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smtClean="0"/>
              <a:t>Megaezofagus</a:t>
            </a:r>
            <a:endParaRPr lang="cs-CZ" sz="360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>
          <a:xfrm>
            <a:off x="809625" y="2174875"/>
            <a:ext cx="3671888" cy="576263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Transientní</a:t>
            </a:r>
            <a:endParaRPr lang="cs-CZ" sz="17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>
          <a:xfrm>
            <a:off x="809625" y="2751138"/>
            <a:ext cx="3687763" cy="3109912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Sedace/celková anestezie</a:t>
            </a:r>
          </a:p>
          <a:p>
            <a:pPr>
              <a:defRPr/>
            </a:pPr>
            <a:r>
              <a:rPr lang="cs-CZ" sz="1700" dirty="0" smtClean="0"/>
              <a:t>Těžké infekce dýchacích cest (akutní </a:t>
            </a:r>
            <a:r>
              <a:rPr lang="cs-CZ" sz="1700" dirty="0" err="1" smtClean="0"/>
              <a:t>tracheobronchitida</a:t>
            </a:r>
            <a:r>
              <a:rPr lang="cs-CZ" sz="1700" dirty="0" smtClean="0"/>
              <a:t>)</a:t>
            </a:r>
          </a:p>
          <a:p>
            <a:pPr>
              <a:defRPr/>
            </a:pPr>
            <a:r>
              <a:rPr lang="cs-CZ" sz="1700" dirty="0" smtClean="0"/>
              <a:t>Skluzná hiátová hernie</a:t>
            </a:r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3"/>
          </p:nvPr>
        </p:nvSpPr>
        <p:spPr>
          <a:xfrm>
            <a:off x="4662488" y="2174875"/>
            <a:ext cx="3671887" cy="576263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Permanentní</a:t>
            </a:r>
            <a:endParaRPr lang="cs-CZ" sz="1700" dirty="0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4"/>
          </p:nvPr>
        </p:nvSpPr>
        <p:spPr>
          <a:xfrm>
            <a:off x="4662488" y="2751138"/>
            <a:ext cx="3671887" cy="3109912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Vrozený</a:t>
            </a:r>
          </a:p>
          <a:p>
            <a:pPr>
              <a:defRPr/>
            </a:pPr>
            <a:r>
              <a:rPr lang="cs-CZ" sz="1700" dirty="0" smtClean="0"/>
              <a:t>Získaný </a:t>
            </a:r>
            <a:endParaRPr lang="cs-CZ" sz="1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smtClean="0"/>
              <a:t>Megaezofagus vrozený</a:t>
            </a:r>
            <a:endParaRPr lang="cs-CZ" sz="3600" dirty="0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809625" y="2222500"/>
            <a:ext cx="7524750" cy="3636963"/>
          </a:xfrm>
        </p:spPr>
        <p:txBody>
          <a:bodyPr/>
          <a:lstStyle/>
          <a:p>
            <a:pPr>
              <a:defRPr/>
            </a:pPr>
            <a:r>
              <a:rPr lang="cs-CZ" sz="1700" dirty="0" err="1" smtClean="0"/>
              <a:t>Dif</a:t>
            </a:r>
            <a:r>
              <a:rPr lang="cs-CZ" sz="1700" dirty="0" smtClean="0"/>
              <a:t>. dg.:</a:t>
            </a:r>
          </a:p>
          <a:p>
            <a:pPr marL="627063" indent="-271463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c</a:t>
            </a:r>
            <a:r>
              <a:rPr lang="cs-CZ" sz="1700" dirty="0" smtClean="0"/>
              <a:t>évní prstenec (většinou kraniálně před obstrukcí)</a:t>
            </a:r>
          </a:p>
          <a:p>
            <a:pPr marL="627063" indent="-271463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h</a:t>
            </a:r>
            <a:r>
              <a:rPr lang="cs-CZ" sz="1700" dirty="0" smtClean="0"/>
              <a:t>ereditární (hrubosrstý foxteriér, malý knírač)</a:t>
            </a:r>
          </a:p>
          <a:p>
            <a:pPr marL="627063" indent="-271463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familiární (NO, ND, ZR)</a:t>
            </a:r>
          </a:p>
          <a:p>
            <a:pPr marL="627063" indent="-271463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k</a:t>
            </a:r>
            <a:r>
              <a:rPr lang="cs-CZ" sz="1700" dirty="0" smtClean="0"/>
              <a:t>ongenitální myastenie (JRT, špringršpaněl)</a:t>
            </a:r>
          </a:p>
          <a:p>
            <a:pPr marL="627063" indent="-271463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g</a:t>
            </a:r>
            <a:r>
              <a:rPr lang="cs-CZ" sz="1700" dirty="0" smtClean="0"/>
              <a:t>lykogen </a:t>
            </a:r>
            <a:r>
              <a:rPr lang="cs-CZ" sz="1700" dirty="0" err="1" smtClean="0"/>
              <a:t>storage</a:t>
            </a:r>
            <a:r>
              <a:rPr lang="cs-CZ" sz="1700" dirty="0" smtClean="0"/>
              <a:t> </a:t>
            </a:r>
            <a:r>
              <a:rPr lang="cs-CZ" sz="1700" dirty="0" err="1" smtClean="0"/>
              <a:t>disease</a:t>
            </a:r>
            <a:endParaRPr lang="cs-CZ" sz="1700" dirty="0" smtClean="0"/>
          </a:p>
          <a:p>
            <a:pPr marL="627063" indent="-271463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h</a:t>
            </a:r>
            <a:r>
              <a:rPr lang="cs-CZ" sz="1700" dirty="0" smtClean="0"/>
              <a:t>ereditární myopatie (LR)</a:t>
            </a:r>
          </a:p>
          <a:p>
            <a:pPr marL="627063" indent="-271463">
              <a:buFont typeface="Wingdings" panose="05000000000000000000" pitchFamily="2" charset="2"/>
              <a:buChar char="Ø"/>
              <a:defRPr/>
            </a:pPr>
            <a:r>
              <a:rPr lang="cs-CZ" sz="1700" dirty="0" err="1"/>
              <a:t>a</a:t>
            </a:r>
            <a:r>
              <a:rPr lang="cs-CZ" sz="1700" dirty="0" err="1" smtClean="0"/>
              <a:t>xonální</a:t>
            </a:r>
            <a:r>
              <a:rPr lang="cs-CZ" sz="1700" dirty="0" smtClean="0"/>
              <a:t> neuropatie (NO)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smtClean="0"/>
              <a:t>Kranioventrální mediastinum</a:t>
            </a:r>
            <a:endParaRPr lang="cs-CZ" sz="36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Zřetelné z LL i DV/VD projekce</a:t>
            </a:r>
          </a:p>
          <a:p>
            <a:pPr>
              <a:defRPr/>
            </a:pPr>
            <a:r>
              <a:rPr lang="cs-CZ" sz="1700" dirty="0" smtClean="0"/>
              <a:t>Levý kraniální plicní lalok zasahuje více kraniálněji, než pravý kraniální plicní lalok</a:t>
            </a:r>
          </a:p>
          <a:p>
            <a:pPr>
              <a:defRPr/>
            </a:pPr>
            <a:r>
              <a:rPr lang="cs-CZ" sz="1700" dirty="0" smtClean="0"/>
              <a:t>Pravý kraniální plicní lalok přechází přes mediánní rovinu</a:t>
            </a:r>
          </a:p>
        </p:txBody>
      </p:sp>
      <p:pic>
        <p:nvPicPr>
          <p:cNvPr id="27652" name="Picture 1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675" y="2511425"/>
            <a:ext cx="2871788" cy="3060700"/>
          </a:xfr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3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490788"/>
            <a:ext cx="2895600" cy="312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2879725"/>
            <a:ext cx="3665538" cy="2324100"/>
          </a:xfr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smtClean="0"/>
              <a:t>Megaezofagus vrozený</a:t>
            </a:r>
            <a:endParaRPr lang="cs-CZ" sz="36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LL projekce</a:t>
            </a:r>
          </a:p>
          <a:p>
            <a:pPr>
              <a:defRPr/>
            </a:pPr>
            <a:r>
              <a:rPr lang="cs-CZ" sz="1700" dirty="0" smtClean="0"/>
              <a:t>Dominantní postižení krční části jícnu</a:t>
            </a:r>
            <a:endParaRPr lang="cs-CZ" sz="1700" dirty="0"/>
          </a:p>
        </p:txBody>
      </p:sp>
      <p:sp>
        <p:nvSpPr>
          <p:cNvPr id="7" name="Ovál 6"/>
          <p:cNvSpPr/>
          <p:nvPr/>
        </p:nvSpPr>
        <p:spPr>
          <a:xfrm rot="1111357">
            <a:off x="873125" y="3436938"/>
            <a:ext cx="1131888" cy="762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smtClean="0"/>
              <a:t>Megaezofagus získaný – </a:t>
            </a:r>
            <a:r>
              <a:rPr lang="cs-CZ" sz="3600" dirty="0"/>
              <a:t>D</a:t>
            </a:r>
            <a:r>
              <a:rPr lang="cs-CZ" sz="3600" dirty="0" smtClean="0"/>
              <a:t>if. dg.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09625" y="2222500"/>
            <a:ext cx="7524750" cy="3636963"/>
          </a:xfrm>
        </p:spPr>
        <p:txBody>
          <a:bodyPr>
            <a:noAutofit/>
          </a:bodyPr>
          <a:lstStyle/>
          <a:p>
            <a:pPr marL="354013" indent="-354013">
              <a:defRPr/>
            </a:pPr>
            <a:r>
              <a:rPr lang="cs-CZ" sz="1700" dirty="0" smtClean="0"/>
              <a:t>Idiopatický</a:t>
            </a:r>
          </a:p>
          <a:p>
            <a:pPr marL="354013" indent="-354013">
              <a:defRPr/>
            </a:pPr>
            <a:r>
              <a:rPr lang="cs-CZ" sz="1700" dirty="0" smtClean="0"/>
              <a:t>Imunitně podmíněné myopatie a neuropatie (</a:t>
            </a:r>
            <a:r>
              <a:rPr lang="cs-CZ" sz="1700" dirty="0" err="1"/>
              <a:t>p</a:t>
            </a:r>
            <a:r>
              <a:rPr lang="cs-CZ" sz="1700" dirty="0" err="1" smtClean="0"/>
              <a:t>olymyositida</a:t>
            </a:r>
            <a:r>
              <a:rPr lang="cs-CZ" sz="1700" dirty="0" smtClean="0"/>
              <a:t>, </a:t>
            </a:r>
            <a:r>
              <a:rPr lang="cs-CZ" sz="1700" dirty="0" err="1"/>
              <a:t>m</a:t>
            </a:r>
            <a:r>
              <a:rPr lang="cs-CZ" sz="1700" dirty="0" err="1" smtClean="0"/>
              <a:t>yastenia</a:t>
            </a:r>
            <a:r>
              <a:rPr lang="cs-CZ" sz="1700" dirty="0" smtClean="0"/>
              <a:t> gravis, </a:t>
            </a:r>
            <a:r>
              <a:rPr lang="cs-CZ" sz="1700" dirty="0" err="1" smtClean="0"/>
              <a:t>polyradikuloneuritida</a:t>
            </a:r>
            <a:r>
              <a:rPr lang="cs-CZ" sz="1700" dirty="0" smtClean="0"/>
              <a:t>, SLE, polyneuritida, </a:t>
            </a:r>
            <a:r>
              <a:rPr lang="cs-CZ" sz="1700" dirty="0" err="1" smtClean="0"/>
              <a:t>dermatomyositida</a:t>
            </a:r>
            <a:r>
              <a:rPr lang="cs-CZ" sz="1700" dirty="0" smtClean="0"/>
              <a:t>)</a:t>
            </a:r>
          </a:p>
          <a:p>
            <a:pPr marL="354013" indent="-354013">
              <a:defRPr/>
            </a:pPr>
            <a:r>
              <a:rPr lang="cs-CZ" sz="1700" dirty="0" smtClean="0"/>
              <a:t>Metabolické neuropatie/</a:t>
            </a:r>
            <a:r>
              <a:rPr lang="cs-CZ" sz="1700" dirty="0" err="1" smtClean="0"/>
              <a:t>myelopatie</a:t>
            </a:r>
            <a:endParaRPr lang="cs-CZ" sz="1700" dirty="0"/>
          </a:p>
          <a:p>
            <a:pPr marL="354013" indent="-354013">
              <a:defRPr/>
            </a:pPr>
            <a:r>
              <a:rPr lang="cs-CZ" sz="1700" dirty="0" err="1" smtClean="0"/>
              <a:t>Hypoadrenokorticismus</a:t>
            </a:r>
            <a:endParaRPr lang="cs-CZ" sz="1700" dirty="0" smtClean="0"/>
          </a:p>
          <a:p>
            <a:pPr marL="354013" indent="-354013">
              <a:defRPr/>
            </a:pPr>
            <a:r>
              <a:rPr lang="cs-CZ" sz="1700" dirty="0" smtClean="0"/>
              <a:t>Hypotyreóza</a:t>
            </a:r>
            <a:endParaRPr lang="cs-CZ" sz="1700" dirty="0"/>
          </a:p>
          <a:p>
            <a:pPr marL="354013" indent="-354013">
              <a:defRPr/>
            </a:pPr>
            <a:r>
              <a:rPr lang="cs-CZ" sz="1700" dirty="0"/>
              <a:t>K</a:t>
            </a:r>
            <a:r>
              <a:rPr lang="cs-CZ" sz="1700" dirty="0" smtClean="0"/>
              <a:t>ortikoidy indukovaná </a:t>
            </a:r>
            <a:r>
              <a:rPr lang="cs-CZ" sz="1700" dirty="0" err="1" smtClean="0"/>
              <a:t>polymyopatie</a:t>
            </a:r>
            <a:endParaRPr lang="cs-CZ" sz="1700" dirty="0" smtClean="0"/>
          </a:p>
          <a:p>
            <a:pPr marL="354013" indent="-354013">
              <a:defRPr/>
            </a:pPr>
            <a:r>
              <a:rPr lang="cs-CZ" sz="1700" dirty="0" smtClean="0"/>
              <a:t>Diabetes </a:t>
            </a:r>
            <a:r>
              <a:rPr lang="cs-CZ" sz="1700" dirty="0" err="1" smtClean="0"/>
              <a:t>mellitus</a:t>
            </a:r>
            <a:r>
              <a:rPr lang="cs-CZ" sz="1700" dirty="0" smtClean="0"/>
              <a:t>/</a:t>
            </a:r>
            <a:r>
              <a:rPr lang="cs-CZ" sz="1700" dirty="0" err="1"/>
              <a:t>h</a:t>
            </a:r>
            <a:r>
              <a:rPr lang="cs-CZ" sz="1700" dirty="0" err="1" smtClean="0"/>
              <a:t>yperinsulinémie</a:t>
            </a:r>
            <a:endParaRPr lang="cs-CZ" sz="1700" dirty="0" smtClean="0"/>
          </a:p>
          <a:p>
            <a:pPr marL="354013" indent="-354013">
              <a:defRPr/>
            </a:pPr>
            <a:r>
              <a:rPr lang="cs-CZ" sz="1700" dirty="0"/>
              <a:t>U</a:t>
            </a:r>
            <a:r>
              <a:rPr lang="cs-CZ" sz="1700" dirty="0" smtClean="0"/>
              <a:t>rémie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smtClean="0"/>
              <a:t>Megaezofagus získaný – Dif. dg.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09625" y="2222500"/>
            <a:ext cx="7524750" cy="3636963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cs-CZ" sz="1700" dirty="0" smtClean="0"/>
              <a:t>Toxické neuropatie:</a:t>
            </a:r>
          </a:p>
          <a:p>
            <a:pPr marL="628650" indent="-266700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organofosfáty, intoxikace těžkými kovy, inhibitory </a:t>
            </a:r>
            <a:r>
              <a:rPr lang="cs-CZ" sz="1700" dirty="0" err="1" smtClean="0"/>
              <a:t>cholinesterázy</a:t>
            </a:r>
            <a:r>
              <a:rPr lang="cs-CZ" sz="1700" dirty="0" smtClean="0"/>
              <a:t>, herbicidy, botulismus</a:t>
            </a:r>
          </a:p>
          <a:p>
            <a:pPr>
              <a:defRPr/>
            </a:pPr>
            <a:r>
              <a:rPr lang="cs-CZ" sz="1700" dirty="0" smtClean="0"/>
              <a:t>Sekundárně následkem:</a:t>
            </a:r>
          </a:p>
          <a:p>
            <a:pPr marL="628650" indent="-266700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refluxní ezofagitidy</a:t>
            </a:r>
          </a:p>
          <a:p>
            <a:pPr marL="628650" indent="-266700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cizího tělesa v kaudální části jícnu</a:t>
            </a:r>
          </a:p>
          <a:p>
            <a:pPr marL="628650" indent="-266700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GDV</a:t>
            </a:r>
          </a:p>
          <a:p>
            <a:pPr marL="628650" indent="-266700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onemocnění mozku, </a:t>
            </a:r>
            <a:r>
              <a:rPr lang="cs-CZ" sz="1700" dirty="0" err="1" smtClean="0"/>
              <a:t>dysautonomie</a:t>
            </a:r>
            <a:endParaRPr lang="cs-CZ" sz="1700" dirty="0" smtClean="0"/>
          </a:p>
          <a:p>
            <a:pPr marL="628650" indent="-266700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h</a:t>
            </a:r>
            <a:r>
              <a:rPr lang="cs-CZ" sz="1700" dirty="0" smtClean="0"/>
              <a:t>ypertrofické muskulární dystrofie</a:t>
            </a:r>
          </a:p>
          <a:p>
            <a:pPr marL="628650" indent="-266700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deficience </a:t>
            </a:r>
            <a:r>
              <a:rPr lang="cs-CZ" sz="1700" dirty="0" err="1" smtClean="0"/>
              <a:t>thiaminu</a:t>
            </a:r>
            <a:endParaRPr lang="cs-CZ" sz="17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altLang="cs-CZ" sz="3600" smtClean="0">
                <a:cs typeface="Trebuchet MS" panose="020B0603020202020204" pitchFamily="34" charset="0"/>
              </a:rPr>
              <a:t>Cizí těleso v jícnu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09625" y="2222500"/>
            <a:ext cx="7524750" cy="363696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cs-CZ" sz="1700" dirty="0"/>
              <a:t>Většinou dobře </a:t>
            </a:r>
            <a:r>
              <a:rPr lang="cs-CZ" sz="1700" dirty="0" smtClean="0"/>
              <a:t>detekovatelné </a:t>
            </a:r>
            <a:r>
              <a:rPr lang="cs-CZ" sz="1700" dirty="0"/>
              <a:t>i na nativních </a:t>
            </a:r>
            <a:r>
              <a:rPr lang="cs-CZ" sz="1700" dirty="0" smtClean="0"/>
              <a:t>rtg. snímcích</a:t>
            </a:r>
            <a:endParaRPr lang="cs-CZ" sz="1700" dirty="0"/>
          </a:p>
          <a:p>
            <a:pPr>
              <a:defRPr/>
            </a:pPr>
            <a:r>
              <a:rPr lang="cs-CZ" sz="1700" dirty="0" smtClean="0"/>
              <a:t>Cizí tělesa (CT) hůře </a:t>
            </a:r>
            <a:r>
              <a:rPr lang="cs-CZ" sz="1700" dirty="0"/>
              <a:t>nebo prakticky </a:t>
            </a:r>
            <a:r>
              <a:rPr lang="cs-CZ" sz="1700" dirty="0" smtClean="0"/>
              <a:t>vůbec rtg. nedetekovatelná:</a:t>
            </a:r>
          </a:p>
          <a:p>
            <a:pPr marL="625475" indent="-269875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rybí kosti, chrupavka</a:t>
            </a:r>
          </a:p>
          <a:p>
            <a:pPr marL="625475" indent="-269875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dřevěná párátka/špejle od </a:t>
            </a:r>
            <a:r>
              <a:rPr lang="cs-CZ" sz="1700" dirty="0"/>
              <a:t>špízu</a:t>
            </a:r>
          </a:p>
          <a:p>
            <a:pPr>
              <a:defRPr/>
            </a:pPr>
            <a:r>
              <a:rPr lang="cs-CZ" sz="1700" dirty="0"/>
              <a:t>Predilekční </a:t>
            </a:r>
            <a:r>
              <a:rPr lang="cs-CZ" sz="1700" dirty="0" smtClean="0"/>
              <a:t>místa:</a:t>
            </a:r>
            <a:endParaRPr lang="cs-CZ" sz="1700" dirty="0"/>
          </a:p>
          <a:p>
            <a:pPr marL="625475" indent="-269875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k</a:t>
            </a:r>
            <a:r>
              <a:rPr lang="cs-CZ" sz="1700" dirty="0" smtClean="0"/>
              <a:t>rční část jícnu (přechod </a:t>
            </a:r>
            <a:r>
              <a:rPr lang="cs-CZ" sz="1700" dirty="0" smtClean="0"/>
              <a:t>hltan – kraniální </a:t>
            </a:r>
            <a:r>
              <a:rPr lang="cs-CZ" sz="1700" dirty="0"/>
              <a:t>jícnový </a:t>
            </a:r>
            <a:r>
              <a:rPr lang="cs-CZ" sz="1700" dirty="0" smtClean="0"/>
              <a:t>svěrač)</a:t>
            </a:r>
            <a:endParaRPr lang="cs-CZ" sz="1700" dirty="0"/>
          </a:p>
          <a:p>
            <a:pPr marL="625475" indent="-269875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kraniálně </a:t>
            </a:r>
            <a:r>
              <a:rPr lang="cs-CZ" sz="1700" dirty="0"/>
              <a:t>před </a:t>
            </a:r>
            <a:r>
              <a:rPr lang="cs-CZ" sz="1700" dirty="0" smtClean="0"/>
              <a:t>ATCr</a:t>
            </a:r>
            <a:endParaRPr lang="cs-CZ" sz="1700" dirty="0"/>
          </a:p>
          <a:p>
            <a:pPr marL="625475" indent="-269875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nad </a:t>
            </a:r>
            <a:r>
              <a:rPr lang="cs-CZ" sz="1700" dirty="0"/>
              <a:t>srdeční bází</a:t>
            </a:r>
          </a:p>
          <a:p>
            <a:pPr marL="625475" indent="-269875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kraniálně </a:t>
            </a:r>
            <a:r>
              <a:rPr lang="cs-CZ" sz="1700" dirty="0"/>
              <a:t>před </a:t>
            </a:r>
            <a:r>
              <a:rPr lang="cs-CZ" sz="1700" dirty="0" smtClean="0"/>
              <a:t>bránicí</a:t>
            </a:r>
            <a:endParaRPr lang="cs-CZ" sz="1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altLang="cs-CZ" sz="3600" dirty="0" smtClean="0">
                <a:cs typeface="Trebuchet MS" panose="020B0603020202020204" pitchFamily="34" charset="0"/>
              </a:rPr>
              <a:t>Cizí těleso v jícnu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09625" y="2222500"/>
            <a:ext cx="7524750" cy="3636963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Komplikace spojené s přítomností CT v jícnu:</a:t>
            </a:r>
          </a:p>
          <a:p>
            <a:pPr marL="625475" indent="-269875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ezofagitida/</a:t>
            </a:r>
            <a:r>
              <a:rPr lang="cs-CZ" sz="1700" dirty="0" err="1" smtClean="0"/>
              <a:t>periezofagitida</a:t>
            </a:r>
            <a:endParaRPr lang="cs-CZ" sz="1700" dirty="0" smtClean="0"/>
          </a:p>
          <a:p>
            <a:pPr marL="625475" indent="-269875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s</a:t>
            </a:r>
            <a:r>
              <a:rPr lang="cs-CZ" sz="1700" dirty="0" smtClean="0"/>
              <a:t>triktury jícnu</a:t>
            </a:r>
            <a:endParaRPr lang="cs-CZ" sz="1700" dirty="0"/>
          </a:p>
          <a:p>
            <a:pPr marL="625475" indent="-269875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perforace/nekróza stěny jícnu</a:t>
            </a:r>
          </a:p>
          <a:p>
            <a:pPr marL="625475" indent="-269875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(pneumomediastinum)</a:t>
            </a:r>
          </a:p>
          <a:p>
            <a:pPr marL="625475" indent="-269875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aspirační pneumonie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altLang="cs-CZ" sz="3600" smtClean="0">
                <a:cs typeface="Trebuchet MS" panose="020B0603020202020204" pitchFamily="34" charset="0"/>
              </a:rPr>
              <a:t>Cizí těleso v jícnu</a:t>
            </a: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7004" r="7912"/>
          <a:stretch/>
        </p:blipFill>
        <p:spPr>
          <a:xfrm>
            <a:off x="809625" y="2732088"/>
            <a:ext cx="3429000" cy="2617787"/>
          </a:xfrm>
        </p:spPr>
      </p:pic>
      <p:pic>
        <p:nvPicPr>
          <p:cNvPr id="7" name="Zástupný symbol pro obsah 6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t="5121" b="2961"/>
          <a:stretch/>
        </p:blipFill>
        <p:spPr>
          <a:xfrm>
            <a:off x="5133975" y="2732088"/>
            <a:ext cx="3200400" cy="2617787"/>
          </a:xfr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563" y="2917825"/>
            <a:ext cx="2651125" cy="224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ál 8"/>
          <p:cNvSpPr/>
          <p:nvPr/>
        </p:nvSpPr>
        <p:spPr>
          <a:xfrm>
            <a:off x="6629400" y="3276600"/>
            <a:ext cx="962025" cy="914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0" name="Ovál 9"/>
          <p:cNvSpPr/>
          <p:nvPr/>
        </p:nvSpPr>
        <p:spPr>
          <a:xfrm>
            <a:off x="1752600" y="3305175"/>
            <a:ext cx="962025" cy="914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altLang="cs-CZ" sz="3600" smtClean="0">
                <a:cs typeface="Trebuchet MS" panose="020B0603020202020204" pitchFamily="34" charset="0"/>
              </a:rPr>
              <a:t>Cizí těleso v jícnu</a:t>
            </a:r>
          </a:p>
        </p:txBody>
      </p:sp>
      <p:sp>
        <p:nvSpPr>
          <p:cNvPr id="10" name="Zástupný symbol pro text 9"/>
          <p:cNvSpPr>
            <a:spLocks noGrp="1"/>
          </p:cNvSpPr>
          <p:nvPr>
            <p:ph type="body" idx="1"/>
          </p:nvPr>
        </p:nvSpPr>
        <p:spPr>
          <a:xfrm>
            <a:off x="809625" y="2174875"/>
            <a:ext cx="3671888" cy="576263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DV/VD projekce</a:t>
            </a:r>
            <a:endParaRPr lang="cs-CZ" sz="1700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tretch/>
        </p:blipFill>
        <p:spPr>
          <a:xfrm>
            <a:off x="1527175" y="2824163"/>
            <a:ext cx="2236788" cy="2965450"/>
          </a:xfrm>
        </p:spPr>
      </p:pic>
      <p:sp>
        <p:nvSpPr>
          <p:cNvPr id="11" name="Zástupný symbol pro text 10"/>
          <p:cNvSpPr>
            <a:spLocks noGrp="1"/>
          </p:cNvSpPr>
          <p:nvPr>
            <p:ph type="body" sz="quarter" idx="3"/>
          </p:nvPr>
        </p:nvSpPr>
        <p:spPr>
          <a:xfrm>
            <a:off x="4662488" y="2174875"/>
            <a:ext cx="3671887" cy="576263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LL projekce</a:t>
            </a:r>
            <a:endParaRPr lang="cs-CZ" sz="1700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quarter" idx="4"/>
          </p:nvPr>
        </p:nvPicPr>
        <p:blipFill rotWithShape="1">
          <a:blip r:embed="rId4"/>
          <a:srcRect b="4808"/>
          <a:stretch/>
        </p:blipFill>
        <p:spPr>
          <a:xfrm>
            <a:off x="4773613" y="2824163"/>
            <a:ext cx="3449637" cy="2965450"/>
          </a:xfrm>
        </p:spPr>
      </p:pic>
      <p:sp>
        <p:nvSpPr>
          <p:cNvPr id="8" name="Ovál 7"/>
          <p:cNvSpPr/>
          <p:nvPr/>
        </p:nvSpPr>
        <p:spPr>
          <a:xfrm>
            <a:off x="2133600" y="3663950"/>
            <a:ext cx="838200" cy="128428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9" name="Ovál 8"/>
          <p:cNvSpPr/>
          <p:nvPr/>
        </p:nvSpPr>
        <p:spPr>
          <a:xfrm>
            <a:off x="6480175" y="3663950"/>
            <a:ext cx="838200" cy="8445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altLang="cs-CZ" sz="3600" smtClean="0">
                <a:cs typeface="Trebuchet MS" panose="020B0603020202020204" pitchFamily="34" charset="0"/>
              </a:rPr>
              <a:t>Cizí těleso v jícnu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09625" y="2452688"/>
            <a:ext cx="3671888" cy="576262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CT kraniálně před ATCr </a:t>
            </a:r>
            <a:endParaRPr lang="cs-CZ" sz="1700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592" t="6736" r="2357" b="12374"/>
          <a:stretch/>
        </p:blipFill>
        <p:spPr>
          <a:xfrm>
            <a:off x="862013" y="3171825"/>
            <a:ext cx="3567112" cy="2247900"/>
          </a:xfrm>
        </p:spPr>
      </p:pic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62488" y="2452688"/>
            <a:ext cx="3671887" cy="576262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CT dorzálně nad srdeční bází</a:t>
            </a:r>
            <a:endParaRPr lang="cs-CZ" sz="1700" dirty="0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sz="quarter" idx="4"/>
          </p:nvPr>
        </p:nvPicPr>
        <p:blipFill rotWithShape="1">
          <a:blip r:embed="rId3"/>
          <a:srcRect l="5836" r="2854"/>
          <a:stretch/>
        </p:blipFill>
        <p:spPr>
          <a:xfrm>
            <a:off x="4822825" y="3171825"/>
            <a:ext cx="3352800" cy="2247900"/>
          </a:xfrm>
        </p:spPr>
      </p:pic>
      <p:sp>
        <p:nvSpPr>
          <p:cNvPr id="9" name="Ovál 8"/>
          <p:cNvSpPr/>
          <p:nvPr/>
        </p:nvSpPr>
        <p:spPr>
          <a:xfrm>
            <a:off x="2165350" y="4114800"/>
            <a:ext cx="1295400" cy="762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0" name="Ovál 9"/>
          <p:cNvSpPr/>
          <p:nvPr/>
        </p:nvSpPr>
        <p:spPr>
          <a:xfrm>
            <a:off x="6248400" y="3581400"/>
            <a:ext cx="762000" cy="787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09625" y="2959100"/>
            <a:ext cx="3671888" cy="2165350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altLang="cs-CZ" sz="3600" smtClean="0">
                <a:cs typeface="Trebuchet MS" panose="020B0603020202020204" pitchFamily="34" charset="0"/>
              </a:rPr>
              <a:t>Cizí těleso v jícnu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Detekce </a:t>
            </a:r>
            <a:r>
              <a:rPr lang="cs-CZ" sz="1700" dirty="0" err="1" smtClean="0"/>
              <a:t>radioopakního</a:t>
            </a:r>
            <a:r>
              <a:rPr lang="cs-CZ" sz="1700" dirty="0" smtClean="0"/>
              <a:t> materiálu (opacity kosti) v </a:t>
            </a:r>
            <a:r>
              <a:rPr lang="cs-CZ" sz="1700" dirty="0" smtClean="0"/>
              <a:t>krční </a:t>
            </a:r>
            <a:r>
              <a:rPr lang="cs-CZ" sz="1700" dirty="0" smtClean="0"/>
              <a:t>části </a:t>
            </a:r>
            <a:r>
              <a:rPr lang="cs-CZ" sz="1700" dirty="0" smtClean="0"/>
              <a:t>jícnu (kaudálně za horním jícnovým svěračem)</a:t>
            </a:r>
            <a:endParaRPr lang="cs-CZ" sz="1700" dirty="0" smtClean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063" y="2746375"/>
            <a:ext cx="2767012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ál 9"/>
          <p:cNvSpPr/>
          <p:nvPr/>
        </p:nvSpPr>
        <p:spPr>
          <a:xfrm>
            <a:off x="2451100" y="3659188"/>
            <a:ext cx="1184275" cy="76517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smtClean="0"/>
              <a:t>Ezofagitida jícnu</a:t>
            </a:r>
            <a:endParaRPr lang="cs-CZ" sz="36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09625" y="3111500"/>
            <a:ext cx="3671888" cy="1860550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Zvýšená opacita plicního pole v oblasti jícnu</a:t>
            </a:r>
          </a:p>
          <a:p>
            <a:pPr>
              <a:defRPr/>
            </a:pPr>
            <a:r>
              <a:rPr lang="cs-CZ" sz="1700" dirty="0" smtClean="0"/>
              <a:t>Jícen dilatovaný po celé své délce opacitou měkké tkáně/tekutiny</a:t>
            </a:r>
            <a:endParaRPr lang="cs-CZ" sz="1700" dirty="0"/>
          </a:p>
        </p:txBody>
      </p:sp>
      <p:sp>
        <p:nvSpPr>
          <p:cNvPr id="3" name="Volný tvar 2"/>
          <p:cNvSpPr/>
          <p:nvPr/>
        </p:nvSpPr>
        <p:spPr>
          <a:xfrm>
            <a:off x="1555750" y="3848100"/>
            <a:ext cx="2203450" cy="295275"/>
          </a:xfrm>
          <a:custGeom>
            <a:avLst/>
            <a:gdLst>
              <a:gd name="connsiteX0" fmla="*/ 0 w 2204113"/>
              <a:gd name="connsiteY0" fmla="*/ 286603 h 295079"/>
              <a:gd name="connsiteX1" fmla="*/ 443552 w 2204113"/>
              <a:gd name="connsiteY1" fmla="*/ 293427 h 295079"/>
              <a:gd name="connsiteX2" fmla="*/ 1044054 w 2204113"/>
              <a:gd name="connsiteY2" fmla="*/ 259307 h 295079"/>
              <a:gd name="connsiteX3" fmla="*/ 1869743 w 2204113"/>
              <a:gd name="connsiteY3" fmla="*/ 95534 h 295079"/>
              <a:gd name="connsiteX4" fmla="*/ 2204113 w 2204113"/>
              <a:gd name="connsiteY4" fmla="*/ 0 h 295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4113" h="295079">
                <a:moveTo>
                  <a:pt x="0" y="286603"/>
                </a:moveTo>
                <a:cubicBezTo>
                  <a:pt x="134771" y="292289"/>
                  <a:pt x="269543" y="297976"/>
                  <a:pt x="443552" y="293427"/>
                </a:cubicBezTo>
                <a:cubicBezTo>
                  <a:pt x="617561" y="288878"/>
                  <a:pt x="806356" y="292289"/>
                  <a:pt x="1044054" y="259307"/>
                </a:cubicBezTo>
                <a:cubicBezTo>
                  <a:pt x="1281752" y="226325"/>
                  <a:pt x="1676400" y="138752"/>
                  <a:pt x="1869743" y="95534"/>
                </a:cubicBezTo>
                <a:cubicBezTo>
                  <a:pt x="2063086" y="52316"/>
                  <a:pt x="2133599" y="26158"/>
                  <a:pt x="2204113" y="0"/>
                </a:cubicBezTo>
              </a:path>
            </a:pathLst>
          </a:cu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6" name="Volný tvar 5"/>
          <p:cNvSpPr/>
          <p:nvPr/>
        </p:nvSpPr>
        <p:spPr>
          <a:xfrm>
            <a:off x="1404938" y="4360863"/>
            <a:ext cx="1897062" cy="163512"/>
          </a:xfrm>
          <a:custGeom>
            <a:avLst/>
            <a:gdLst>
              <a:gd name="connsiteX0" fmla="*/ 0 w 1897039"/>
              <a:gd name="connsiteY0" fmla="*/ 0 h 163574"/>
              <a:gd name="connsiteX1" fmla="*/ 573206 w 1897039"/>
              <a:gd name="connsiteY1" fmla="*/ 13647 h 163574"/>
              <a:gd name="connsiteX2" fmla="*/ 1153236 w 1897039"/>
              <a:gd name="connsiteY2" fmla="*/ 61415 h 163574"/>
              <a:gd name="connsiteX3" fmla="*/ 1289714 w 1897039"/>
              <a:gd name="connsiteY3" fmla="*/ 150125 h 163574"/>
              <a:gd name="connsiteX4" fmla="*/ 1446663 w 1897039"/>
              <a:gd name="connsiteY4" fmla="*/ 156949 h 163574"/>
              <a:gd name="connsiteX5" fmla="*/ 1821977 w 1897039"/>
              <a:gd name="connsiteY5" fmla="*/ 88710 h 163574"/>
              <a:gd name="connsiteX6" fmla="*/ 1897039 w 1897039"/>
              <a:gd name="connsiteY6" fmla="*/ 95534 h 163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97039" h="163574">
                <a:moveTo>
                  <a:pt x="0" y="0"/>
                </a:moveTo>
                <a:cubicBezTo>
                  <a:pt x="190500" y="1705"/>
                  <a:pt x="381000" y="3411"/>
                  <a:pt x="573206" y="13647"/>
                </a:cubicBezTo>
                <a:cubicBezTo>
                  <a:pt x="765412" y="23883"/>
                  <a:pt x="1033818" y="38669"/>
                  <a:pt x="1153236" y="61415"/>
                </a:cubicBezTo>
                <a:cubicBezTo>
                  <a:pt x="1272654" y="84161"/>
                  <a:pt x="1240810" y="134203"/>
                  <a:pt x="1289714" y="150125"/>
                </a:cubicBezTo>
                <a:cubicBezTo>
                  <a:pt x="1338618" y="166047"/>
                  <a:pt x="1357953" y="167185"/>
                  <a:pt x="1446663" y="156949"/>
                </a:cubicBezTo>
                <a:cubicBezTo>
                  <a:pt x="1535374" y="146713"/>
                  <a:pt x="1746914" y="98946"/>
                  <a:pt x="1821977" y="88710"/>
                </a:cubicBezTo>
                <a:cubicBezTo>
                  <a:pt x="1897040" y="78474"/>
                  <a:pt x="1897039" y="87004"/>
                  <a:pt x="1897039" y="95534"/>
                </a:cubicBezTo>
              </a:path>
            </a:pathLst>
          </a:cu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smtClean="0"/>
              <a:t>Kranioventrální mediastinum</a:t>
            </a:r>
            <a:endParaRPr lang="cs-CZ" sz="3600" dirty="0"/>
          </a:p>
        </p:txBody>
      </p:sp>
      <p:pic>
        <p:nvPicPr>
          <p:cNvPr id="2867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163" y="2535238"/>
            <a:ext cx="2182812" cy="3013075"/>
          </a:xfr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6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075" y="2535238"/>
            <a:ext cx="3668713" cy="3013075"/>
          </a:xfr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smtClean="0"/>
              <a:t>Striktura jícnu</a:t>
            </a:r>
            <a:endParaRPr lang="cs-CZ" sz="36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09625" y="2871788"/>
            <a:ext cx="3671888" cy="2339975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cs-CZ" sz="1700" dirty="0" smtClean="0"/>
              <a:t>Často sekundárně jako následek anestezie nebo ezofagitidy po cizích tělesech</a:t>
            </a:r>
          </a:p>
        </p:txBody>
      </p:sp>
      <p:sp>
        <p:nvSpPr>
          <p:cNvPr id="6" name="Volný tvar 5"/>
          <p:cNvSpPr/>
          <p:nvPr/>
        </p:nvSpPr>
        <p:spPr>
          <a:xfrm>
            <a:off x="2155825" y="3551238"/>
            <a:ext cx="2011363" cy="300037"/>
          </a:xfrm>
          <a:custGeom>
            <a:avLst/>
            <a:gdLst>
              <a:gd name="connsiteX0" fmla="*/ 0 w 2011680"/>
              <a:gd name="connsiteY0" fmla="*/ 0 h 299575"/>
              <a:gd name="connsiteX1" fmla="*/ 548640 w 2011680"/>
              <a:gd name="connsiteY1" fmla="*/ 125129 h 299575"/>
              <a:gd name="connsiteX2" fmla="*/ 712269 w 2011680"/>
              <a:gd name="connsiteY2" fmla="*/ 298383 h 299575"/>
              <a:gd name="connsiteX3" fmla="*/ 981777 w 2011680"/>
              <a:gd name="connsiteY3" fmla="*/ 202131 h 299575"/>
              <a:gd name="connsiteX4" fmla="*/ 1617044 w 2011680"/>
              <a:gd name="connsiteY4" fmla="*/ 211756 h 299575"/>
              <a:gd name="connsiteX5" fmla="*/ 2011680 w 2011680"/>
              <a:gd name="connsiteY5" fmla="*/ 163630 h 29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11680" h="299575">
                <a:moveTo>
                  <a:pt x="0" y="0"/>
                </a:moveTo>
                <a:cubicBezTo>
                  <a:pt x="214964" y="37699"/>
                  <a:pt x="429929" y="75399"/>
                  <a:pt x="548640" y="125129"/>
                </a:cubicBezTo>
                <a:cubicBezTo>
                  <a:pt x="667351" y="174859"/>
                  <a:pt x="640080" y="285549"/>
                  <a:pt x="712269" y="298383"/>
                </a:cubicBezTo>
                <a:cubicBezTo>
                  <a:pt x="784459" y="311217"/>
                  <a:pt x="830981" y="216569"/>
                  <a:pt x="981777" y="202131"/>
                </a:cubicBezTo>
                <a:cubicBezTo>
                  <a:pt x="1132573" y="187693"/>
                  <a:pt x="1445394" y="218173"/>
                  <a:pt x="1617044" y="211756"/>
                </a:cubicBezTo>
                <a:cubicBezTo>
                  <a:pt x="1788695" y="205339"/>
                  <a:pt x="1900187" y="184484"/>
                  <a:pt x="2011680" y="16363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Volný tvar 6"/>
          <p:cNvSpPr/>
          <p:nvPr/>
        </p:nvSpPr>
        <p:spPr>
          <a:xfrm>
            <a:off x="1819275" y="3956050"/>
            <a:ext cx="2203450" cy="446088"/>
          </a:xfrm>
          <a:custGeom>
            <a:avLst/>
            <a:gdLst>
              <a:gd name="connsiteX0" fmla="*/ 0 w 2098307"/>
              <a:gd name="connsiteY0" fmla="*/ 0 h 288758"/>
              <a:gd name="connsiteX1" fmla="*/ 346509 w 2098307"/>
              <a:gd name="connsiteY1" fmla="*/ 182880 h 288758"/>
              <a:gd name="connsiteX2" fmla="*/ 798897 w 2098307"/>
              <a:gd name="connsiteY2" fmla="*/ 288758 h 288758"/>
              <a:gd name="connsiteX3" fmla="*/ 991402 w 2098307"/>
              <a:gd name="connsiteY3" fmla="*/ 182880 h 288758"/>
              <a:gd name="connsiteX4" fmla="*/ 1049153 w 2098307"/>
              <a:gd name="connsiteY4" fmla="*/ 221381 h 288758"/>
              <a:gd name="connsiteX5" fmla="*/ 1491916 w 2098307"/>
              <a:gd name="connsiteY5" fmla="*/ 163630 h 288758"/>
              <a:gd name="connsiteX6" fmla="*/ 2098307 w 2098307"/>
              <a:gd name="connsiteY6" fmla="*/ 48127 h 288758"/>
              <a:gd name="connsiteX0" fmla="*/ 0 w 2098307"/>
              <a:gd name="connsiteY0" fmla="*/ 0 h 288758"/>
              <a:gd name="connsiteX1" fmla="*/ 346509 w 2098307"/>
              <a:gd name="connsiteY1" fmla="*/ 182880 h 288758"/>
              <a:gd name="connsiteX2" fmla="*/ 798897 w 2098307"/>
              <a:gd name="connsiteY2" fmla="*/ 288758 h 288758"/>
              <a:gd name="connsiteX3" fmla="*/ 991402 w 2098307"/>
              <a:gd name="connsiteY3" fmla="*/ 182880 h 288758"/>
              <a:gd name="connsiteX4" fmla="*/ 1155031 w 2098307"/>
              <a:gd name="connsiteY4" fmla="*/ 105878 h 288758"/>
              <a:gd name="connsiteX5" fmla="*/ 1491916 w 2098307"/>
              <a:gd name="connsiteY5" fmla="*/ 163630 h 288758"/>
              <a:gd name="connsiteX6" fmla="*/ 2098307 w 2098307"/>
              <a:gd name="connsiteY6" fmla="*/ 48127 h 288758"/>
              <a:gd name="connsiteX0" fmla="*/ 0 w 2098307"/>
              <a:gd name="connsiteY0" fmla="*/ 0 h 288758"/>
              <a:gd name="connsiteX1" fmla="*/ 346509 w 2098307"/>
              <a:gd name="connsiteY1" fmla="*/ 182880 h 288758"/>
              <a:gd name="connsiteX2" fmla="*/ 798897 w 2098307"/>
              <a:gd name="connsiteY2" fmla="*/ 288758 h 288758"/>
              <a:gd name="connsiteX3" fmla="*/ 991402 w 2098307"/>
              <a:gd name="connsiteY3" fmla="*/ 182880 h 288758"/>
              <a:gd name="connsiteX4" fmla="*/ 1155031 w 2098307"/>
              <a:gd name="connsiteY4" fmla="*/ 105878 h 288758"/>
              <a:gd name="connsiteX5" fmla="*/ 1511167 w 2098307"/>
              <a:gd name="connsiteY5" fmla="*/ 67377 h 288758"/>
              <a:gd name="connsiteX6" fmla="*/ 2098307 w 2098307"/>
              <a:gd name="connsiteY6" fmla="*/ 48127 h 288758"/>
              <a:gd name="connsiteX0" fmla="*/ 0 w 2165683"/>
              <a:gd name="connsiteY0" fmla="*/ 134753 h 423511"/>
              <a:gd name="connsiteX1" fmla="*/ 346509 w 2165683"/>
              <a:gd name="connsiteY1" fmla="*/ 317633 h 423511"/>
              <a:gd name="connsiteX2" fmla="*/ 798897 w 2165683"/>
              <a:gd name="connsiteY2" fmla="*/ 423511 h 423511"/>
              <a:gd name="connsiteX3" fmla="*/ 991402 w 2165683"/>
              <a:gd name="connsiteY3" fmla="*/ 317633 h 423511"/>
              <a:gd name="connsiteX4" fmla="*/ 1155031 w 2165683"/>
              <a:gd name="connsiteY4" fmla="*/ 240631 h 423511"/>
              <a:gd name="connsiteX5" fmla="*/ 1511167 w 2165683"/>
              <a:gd name="connsiteY5" fmla="*/ 202130 h 423511"/>
              <a:gd name="connsiteX6" fmla="*/ 2165683 w 2165683"/>
              <a:gd name="connsiteY6" fmla="*/ 0 h 423511"/>
              <a:gd name="connsiteX0" fmla="*/ 0 w 2204185"/>
              <a:gd name="connsiteY0" fmla="*/ 154003 h 442761"/>
              <a:gd name="connsiteX1" fmla="*/ 346509 w 2204185"/>
              <a:gd name="connsiteY1" fmla="*/ 336883 h 442761"/>
              <a:gd name="connsiteX2" fmla="*/ 798897 w 2204185"/>
              <a:gd name="connsiteY2" fmla="*/ 442761 h 442761"/>
              <a:gd name="connsiteX3" fmla="*/ 991402 w 2204185"/>
              <a:gd name="connsiteY3" fmla="*/ 336883 h 442761"/>
              <a:gd name="connsiteX4" fmla="*/ 1155031 w 2204185"/>
              <a:gd name="connsiteY4" fmla="*/ 259881 h 442761"/>
              <a:gd name="connsiteX5" fmla="*/ 1511167 w 2204185"/>
              <a:gd name="connsiteY5" fmla="*/ 221380 h 442761"/>
              <a:gd name="connsiteX6" fmla="*/ 2204185 w 2204185"/>
              <a:gd name="connsiteY6" fmla="*/ 0 h 442761"/>
              <a:gd name="connsiteX0" fmla="*/ 0 w 2204185"/>
              <a:gd name="connsiteY0" fmla="*/ 154003 h 445384"/>
              <a:gd name="connsiteX1" fmla="*/ 346509 w 2204185"/>
              <a:gd name="connsiteY1" fmla="*/ 336883 h 445384"/>
              <a:gd name="connsiteX2" fmla="*/ 798897 w 2204185"/>
              <a:gd name="connsiteY2" fmla="*/ 442761 h 445384"/>
              <a:gd name="connsiteX3" fmla="*/ 1029903 w 2204185"/>
              <a:gd name="connsiteY3" fmla="*/ 231005 h 445384"/>
              <a:gd name="connsiteX4" fmla="*/ 1155031 w 2204185"/>
              <a:gd name="connsiteY4" fmla="*/ 259881 h 445384"/>
              <a:gd name="connsiteX5" fmla="*/ 1511167 w 2204185"/>
              <a:gd name="connsiteY5" fmla="*/ 221380 h 445384"/>
              <a:gd name="connsiteX6" fmla="*/ 2204185 w 2204185"/>
              <a:gd name="connsiteY6" fmla="*/ 0 h 445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04185" h="445384">
                <a:moveTo>
                  <a:pt x="0" y="154003"/>
                </a:moveTo>
                <a:cubicBezTo>
                  <a:pt x="106680" y="221380"/>
                  <a:pt x="213360" y="288757"/>
                  <a:pt x="346509" y="336883"/>
                </a:cubicBezTo>
                <a:cubicBezTo>
                  <a:pt x="479658" y="385009"/>
                  <a:pt x="684998" y="460407"/>
                  <a:pt x="798897" y="442761"/>
                </a:cubicBezTo>
                <a:cubicBezTo>
                  <a:pt x="912796" y="425115"/>
                  <a:pt x="970547" y="261485"/>
                  <a:pt x="1029903" y="231005"/>
                </a:cubicBezTo>
                <a:cubicBezTo>
                  <a:pt x="1089259" y="200525"/>
                  <a:pt x="1074820" y="261485"/>
                  <a:pt x="1155031" y="259881"/>
                </a:cubicBezTo>
                <a:cubicBezTo>
                  <a:pt x="1235242" y="258277"/>
                  <a:pt x="1336308" y="264693"/>
                  <a:pt x="1511167" y="221380"/>
                </a:cubicBezTo>
                <a:cubicBezTo>
                  <a:pt x="1686026" y="178067"/>
                  <a:pt x="1988419" y="43313"/>
                  <a:pt x="2204185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altLang="cs-CZ" sz="3600" smtClean="0">
                <a:cs typeface="Trebuchet MS" panose="020B0603020202020204" pitchFamily="34" charset="0"/>
              </a:rPr>
              <a:t>Cizí těleso v jícnu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09625" y="2925763"/>
            <a:ext cx="3671888" cy="2232025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Radioopakní cizorodý materiál v oblasti hltanu a </a:t>
            </a:r>
            <a:r>
              <a:rPr lang="cs-CZ" sz="1700" dirty="0" smtClean="0"/>
              <a:t>krční </a:t>
            </a:r>
            <a:r>
              <a:rPr lang="cs-CZ" sz="1700" dirty="0" smtClean="0"/>
              <a:t>části jícnu</a:t>
            </a:r>
          </a:p>
          <a:p>
            <a:pPr>
              <a:defRPr/>
            </a:pPr>
            <a:r>
              <a:rPr lang="cs-CZ" sz="1700" dirty="0" smtClean="0"/>
              <a:t>Nutné vždy rentgenovat celý krk a oblast hltanu</a:t>
            </a:r>
            <a:endParaRPr lang="cs-CZ" sz="17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8" r="6657"/>
          <a:stretch>
            <a:fillRect/>
          </a:stretch>
        </p:blipFill>
        <p:spPr bwMode="auto">
          <a:xfrm>
            <a:off x="809625" y="3146425"/>
            <a:ext cx="3671888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ál 6"/>
          <p:cNvSpPr/>
          <p:nvPr/>
        </p:nvSpPr>
        <p:spPr>
          <a:xfrm rot="20429224">
            <a:off x="1917700" y="4048125"/>
            <a:ext cx="990600" cy="2508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Zástupný symbol pro obsah 9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62488" y="2816225"/>
            <a:ext cx="3671887" cy="2451100"/>
          </a:xfrm>
        </p:spPr>
      </p:pic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965200" y="2740025"/>
            <a:ext cx="3360738" cy="2603500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altLang="cs-CZ" sz="3600" smtClean="0">
                <a:cs typeface="Trebuchet MS" panose="020B0603020202020204" pitchFamily="34" charset="0"/>
              </a:rPr>
              <a:t>Cizí těleso v jícnu</a:t>
            </a:r>
          </a:p>
        </p:txBody>
      </p:sp>
      <p:sp>
        <p:nvSpPr>
          <p:cNvPr id="7" name="Ovál 6"/>
          <p:cNvSpPr/>
          <p:nvPr/>
        </p:nvSpPr>
        <p:spPr>
          <a:xfrm rot="20764635">
            <a:off x="1692275" y="3878263"/>
            <a:ext cx="1905000" cy="62547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8" name="Ovál 7"/>
          <p:cNvSpPr/>
          <p:nvPr/>
        </p:nvSpPr>
        <p:spPr>
          <a:xfrm>
            <a:off x="5791200" y="3352800"/>
            <a:ext cx="1295400" cy="990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sah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09625" y="2519363"/>
            <a:ext cx="3671888" cy="3044825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altLang="cs-CZ" sz="3600" smtClean="0">
                <a:cs typeface="Trebuchet MS" panose="020B0603020202020204" pitchFamily="34" charset="0"/>
              </a:rPr>
              <a:t>Cizí těleso v hltanu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Radioopakní cizorodý materiál kulovitého tvaru v oblasti hltanu – vizualizace jeho stěny a v lumen opacity plynu</a:t>
            </a:r>
          </a:p>
          <a:p>
            <a:pPr>
              <a:defRPr/>
            </a:pPr>
            <a:r>
              <a:rPr lang="cs-CZ" sz="1700" dirty="0" smtClean="0"/>
              <a:t>Tenisák</a:t>
            </a:r>
          </a:p>
        </p:txBody>
      </p:sp>
      <p:sp>
        <p:nvSpPr>
          <p:cNvPr id="6" name="Ovál 5"/>
          <p:cNvSpPr/>
          <p:nvPr/>
        </p:nvSpPr>
        <p:spPr>
          <a:xfrm>
            <a:off x="990600" y="4041775"/>
            <a:ext cx="685800" cy="6826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animBg="1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altLang="cs-CZ" sz="3600" smtClean="0">
                <a:cs typeface="Trebuchet MS" panose="020B0603020202020204" pitchFamily="34" charset="0"/>
              </a:rPr>
              <a:t>Jaké cizí těleso vidíte v jícnu?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>
              <a:buFont typeface="+mj-lt"/>
              <a:buAutoNum type="arabicParenR"/>
              <a:defRPr/>
            </a:pPr>
            <a:r>
              <a:rPr lang="cs-CZ" sz="1700" dirty="0" smtClean="0"/>
              <a:t>Jehla</a:t>
            </a:r>
          </a:p>
          <a:p>
            <a:pPr>
              <a:buFont typeface="+mj-lt"/>
              <a:buAutoNum type="arabicParenR"/>
              <a:defRPr/>
            </a:pPr>
            <a:r>
              <a:rPr lang="cs-CZ" sz="1700" dirty="0" smtClean="0"/>
              <a:t>Kuřecí kost</a:t>
            </a:r>
          </a:p>
          <a:p>
            <a:pPr>
              <a:buFont typeface="+mj-lt"/>
              <a:buAutoNum type="arabicParenR"/>
              <a:defRPr/>
            </a:pPr>
            <a:r>
              <a:rPr lang="cs-CZ" sz="1700" dirty="0" smtClean="0"/>
              <a:t>Žádné</a:t>
            </a:r>
          </a:p>
          <a:p>
            <a:pPr>
              <a:buFont typeface="+mj-lt"/>
              <a:buAutoNum type="arabicParenR"/>
              <a:defRPr/>
            </a:pPr>
            <a:endParaRPr lang="cs-CZ" sz="1700" dirty="0" smtClean="0"/>
          </a:p>
          <a:p>
            <a:pPr>
              <a:defRPr/>
            </a:pPr>
            <a:r>
              <a:rPr lang="cs-CZ" sz="1700" dirty="0" smtClean="0"/>
              <a:t>Žádné</a:t>
            </a:r>
            <a:endParaRPr lang="cs-CZ" sz="1700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62013" y="2838450"/>
            <a:ext cx="3567112" cy="240665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altLang="cs-CZ" sz="3600" smtClean="0">
                <a:cs typeface="Trebuchet MS" panose="020B0603020202020204" pitchFamily="34" charset="0"/>
              </a:rPr>
              <a:t>Imitace cizího tělesa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460" t="2404" r="2395" b="2594"/>
          <a:stretch/>
        </p:blipFill>
        <p:spPr>
          <a:xfrm>
            <a:off x="809625" y="2871788"/>
            <a:ext cx="3429000" cy="2287587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Superpozice ušního boltce</a:t>
            </a:r>
          </a:p>
          <a:p>
            <a:pPr>
              <a:defRPr/>
            </a:pPr>
            <a:r>
              <a:rPr lang="cs-CZ" sz="1700" dirty="0" smtClean="0"/>
              <a:t>Šikmá poloha hlavy způsobuje superpozici ušního boltce přes hltan a kraniální část jícnu</a:t>
            </a:r>
          </a:p>
          <a:p>
            <a:pPr>
              <a:defRPr/>
            </a:pPr>
            <a:r>
              <a:rPr lang="cs-CZ" sz="1700" dirty="0" smtClean="0"/>
              <a:t>Správné polohování</a:t>
            </a:r>
          </a:p>
        </p:txBody>
      </p:sp>
      <p:sp>
        <p:nvSpPr>
          <p:cNvPr id="6" name="Volný tvar 5"/>
          <p:cNvSpPr/>
          <p:nvPr/>
        </p:nvSpPr>
        <p:spPr>
          <a:xfrm>
            <a:off x="1693863" y="3627438"/>
            <a:ext cx="1054100" cy="811212"/>
          </a:xfrm>
          <a:custGeom>
            <a:avLst/>
            <a:gdLst>
              <a:gd name="connsiteX0" fmla="*/ 0 w 1054593"/>
              <a:gd name="connsiteY0" fmla="*/ 193888 h 811354"/>
              <a:gd name="connsiteX1" fmla="*/ 308009 w 1054593"/>
              <a:gd name="connsiteY1" fmla="*/ 116886 h 811354"/>
              <a:gd name="connsiteX2" fmla="*/ 693019 w 1054593"/>
              <a:gd name="connsiteY2" fmla="*/ 88011 h 811354"/>
              <a:gd name="connsiteX3" fmla="*/ 1049154 w 1054593"/>
              <a:gd name="connsiteY3" fmla="*/ 1383 h 811354"/>
              <a:gd name="connsiteX4" fmla="*/ 895150 w 1054593"/>
              <a:gd name="connsiteY4" fmla="*/ 165013 h 811354"/>
              <a:gd name="connsiteX5" fmla="*/ 712270 w 1054593"/>
              <a:gd name="connsiteY5" fmla="*/ 415270 h 811354"/>
              <a:gd name="connsiteX6" fmla="*/ 539015 w 1054593"/>
              <a:gd name="connsiteY6" fmla="*/ 627025 h 811354"/>
              <a:gd name="connsiteX7" fmla="*/ 423512 w 1054593"/>
              <a:gd name="connsiteY7" fmla="*/ 809905 h 811354"/>
              <a:gd name="connsiteX8" fmla="*/ 231007 w 1054593"/>
              <a:gd name="connsiteY8" fmla="*/ 713653 h 811354"/>
              <a:gd name="connsiteX9" fmla="*/ 77002 w 1054593"/>
              <a:gd name="connsiteY9" fmla="*/ 732903 h 811354"/>
              <a:gd name="connsiteX10" fmla="*/ 0 w 1054593"/>
              <a:gd name="connsiteY10" fmla="*/ 761779 h 811354"/>
              <a:gd name="connsiteX11" fmla="*/ 0 w 1054593"/>
              <a:gd name="connsiteY11" fmla="*/ 761779 h 811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54593" h="811354">
                <a:moveTo>
                  <a:pt x="0" y="193888"/>
                </a:moveTo>
                <a:cubicBezTo>
                  <a:pt x="96253" y="164210"/>
                  <a:pt x="192506" y="134532"/>
                  <a:pt x="308009" y="116886"/>
                </a:cubicBezTo>
                <a:cubicBezTo>
                  <a:pt x="423512" y="99240"/>
                  <a:pt x="569495" y="107261"/>
                  <a:pt x="693019" y="88011"/>
                </a:cubicBezTo>
                <a:cubicBezTo>
                  <a:pt x="816543" y="68760"/>
                  <a:pt x="1015466" y="-11451"/>
                  <a:pt x="1049154" y="1383"/>
                </a:cubicBezTo>
                <a:cubicBezTo>
                  <a:pt x="1082842" y="14217"/>
                  <a:pt x="951297" y="96032"/>
                  <a:pt x="895150" y="165013"/>
                </a:cubicBezTo>
                <a:cubicBezTo>
                  <a:pt x="839003" y="233994"/>
                  <a:pt x="771626" y="338268"/>
                  <a:pt x="712270" y="415270"/>
                </a:cubicBezTo>
                <a:cubicBezTo>
                  <a:pt x="652914" y="492272"/>
                  <a:pt x="587141" y="561253"/>
                  <a:pt x="539015" y="627025"/>
                </a:cubicBezTo>
                <a:cubicBezTo>
                  <a:pt x="490889" y="692797"/>
                  <a:pt x="474847" y="795467"/>
                  <a:pt x="423512" y="809905"/>
                </a:cubicBezTo>
                <a:cubicBezTo>
                  <a:pt x="372177" y="824343"/>
                  <a:pt x="288759" y="726487"/>
                  <a:pt x="231007" y="713653"/>
                </a:cubicBezTo>
                <a:cubicBezTo>
                  <a:pt x="173255" y="700819"/>
                  <a:pt x="115503" y="724882"/>
                  <a:pt x="77002" y="732903"/>
                </a:cubicBezTo>
                <a:cubicBezTo>
                  <a:pt x="38501" y="740924"/>
                  <a:pt x="0" y="761779"/>
                  <a:pt x="0" y="761779"/>
                </a:cubicBezTo>
                <a:lnTo>
                  <a:pt x="0" y="761779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6" r="17104" b="8888"/>
          <a:stretch>
            <a:fillRect/>
          </a:stretch>
        </p:blipFill>
        <p:spPr bwMode="auto">
          <a:xfrm>
            <a:off x="809625" y="2795588"/>
            <a:ext cx="3435350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smtClean="0"/>
              <a:t>Kontrastní ezofagografie</a:t>
            </a:r>
            <a:endParaRPr lang="cs-CZ" sz="36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809625" y="2222500"/>
            <a:ext cx="7524750" cy="363696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cs-CZ" sz="1700" dirty="0" smtClean="0"/>
              <a:t>Kontrastní ezofagografie – posouzení morfologie jícnu</a:t>
            </a:r>
          </a:p>
          <a:p>
            <a:pPr>
              <a:defRPr/>
            </a:pPr>
            <a:r>
              <a:rPr lang="cs-CZ" sz="1700" dirty="0" smtClean="0"/>
              <a:t>Dynamická kontrastní studie – posouzení funkce jícnu</a:t>
            </a:r>
          </a:p>
          <a:p>
            <a:pPr>
              <a:defRPr/>
            </a:pPr>
            <a:r>
              <a:rPr lang="cs-CZ" sz="1700" dirty="0" smtClean="0"/>
              <a:t>Indikace:</a:t>
            </a:r>
          </a:p>
          <a:p>
            <a:pPr marL="625475" indent="-269875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podrobnější zhodnocení nativního rtg</a:t>
            </a:r>
            <a:r>
              <a:rPr lang="cs-CZ" sz="1700" dirty="0"/>
              <a:t>.</a:t>
            </a:r>
            <a:r>
              <a:rPr lang="cs-CZ" sz="1700" dirty="0" smtClean="0"/>
              <a:t> nálezu</a:t>
            </a:r>
          </a:p>
          <a:p>
            <a:pPr marL="625475" indent="-269875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anamnéza typická pro onemocnění jícnu, ale normální nativní rtg. nález</a:t>
            </a:r>
          </a:p>
          <a:p>
            <a:pPr marL="625475" indent="-269875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posouzení polohy jícnu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smtClean="0"/>
              <a:t>Kontrastní ezofagografie</a:t>
            </a:r>
            <a:endParaRPr lang="cs-CZ" sz="3600" dirty="0"/>
          </a:p>
        </p:txBody>
      </p:sp>
      <p:pic>
        <p:nvPicPr>
          <p:cNvPr id="12" name="Zástupný symbol pro obsah 11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803775" y="2763838"/>
            <a:ext cx="3389313" cy="2555875"/>
          </a:xfrm>
        </p:spPr>
      </p:pic>
      <p:pic>
        <p:nvPicPr>
          <p:cNvPr id="14" name="Zástupný symbol pro obsah 13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950913" y="2925763"/>
            <a:ext cx="3389312" cy="22320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smtClean="0"/>
              <a:t>Kontrastní ezofagografie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09625" y="2222500"/>
            <a:ext cx="7524750" cy="3636963"/>
          </a:xfrm>
        </p:spPr>
        <p:txBody>
          <a:bodyPr/>
          <a:lstStyle/>
          <a:p>
            <a:pPr marL="355600" indent="-355600">
              <a:defRPr/>
            </a:pPr>
            <a:r>
              <a:rPr lang="cs-CZ" sz="1700" dirty="0" smtClean="0"/>
              <a:t>(Relativní) kontraindikace:</a:t>
            </a:r>
          </a:p>
          <a:p>
            <a:pPr marL="625475" indent="-269875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těžká regurgitace/dysfagie → ZVÝŠENÉ RIZIKO ASPIRACE → nepoužívat JODOVÝ IONICKÝ KONTRAST! – riziko edému plic</a:t>
            </a:r>
          </a:p>
          <a:p>
            <a:pPr marL="625475" indent="-269875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podezření na perforaci → nepoužívat BARYOVÝ KONTRAST (riziko granulomatózní mediastinitis)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smtClean="0"/>
              <a:t>Posouzení </a:t>
            </a:r>
            <a:r>
              <a:rPr lang="cs-CZ" sz="3600" dirty="0" smtClean="0"/>
              <a:t>funkce (motility</a:t>
            </a:r>
            <a:r>
              <a:rPr lang="cs-CZ" sz="3600" dirty="0" smtClean="0"/>
              <a:t>) jícnu</a:t>
            </a:r>
            <a:endParaRPr lang="cs-CZ" sz="36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Segmentální hypomotilita jícnu</a:t>
            </a:r>
          </a:p>
          <a:p>
            <a:pPr>
              <a:defRPr/>
            </a:pPr>
            <a:r>
              <a:rPr lang="cs-CZ" sz="1700" dirty="0" smtClean="0"/>
              <a:t>Ideálně pod skiaskopickou kontrolou</a:t>
            </a: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84238" y="2840038"/>
            <a:ext cx="3522662" cy="2403475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99"/>
          <a:stretch>
            <a:fillRect/>
          </a:stretch>
        </p:blipFill>
        <p:spPr bwMode="auto">
          <a:xfrm>
            <a:off x="1023938" y="2538413"/>
            <a:ext cx="3243262" cy="300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smtClean="0"/>
              <a:t>Kraniální mediastinum – Ca</a:t>
            </a:r>
            <a:endParaRPr lang="cs-CZ" sz="36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DV/VD projekce</a:t>
            </a:r>
          </a:p>
          <a:p>
            <a:pPr>
              <a:defRPr/>
            </a:pPr>
            <a:r>
              <a:rPr lang="cs-CZ" sz="1700" dirty="0" smtClean="0"/>
              <a:t>Posuzujeme jeho šířku</a:t>
            </a:r>
          </a:p>
          <a:p>
            <a:pPr>
              <a:defRPr/>
            </a:pPr>
            <a:r>
              <a:rPr lang="cs-CZ" sz="1700" dirty="0" smtClean="0"/>
              <a:t>Šířka kraniálního mediastina by neměla přesahovat 2x šířky Th obratle</a:t>
            </a:r>
          </a:p>
          <a:p>
            <a:pPr>
              <a:defRPr/>
            </a:pPr>
            <a:r>
              <a:rPr lang="cs-CZ" sz="1700" dirty="0" err="1" smtClean="0"/>
              <a:t>Dif</a:t>
            </a:r>
            <a:r>
              <a:rPr lang="cs-CZ" sz="1700" dirty="0" smtClean="0"/>
              <a:t>. </a:t>
            </a:r>
            <a:r>
              <a:rPr lang="cs-CZ" sz="1700" dirty="0"/>
              <a:t>d</a:t>
            </a:r>
            <a:r>
              <a:rPr lang="cs-CZ" sz="1700" dirty="0" smtClean="0"/>
              <a:t>g. rozšíření kraniálního mediastina:</a:t>
            </a:r>
          </a:p>
          <a:p>
            <a:pPr marL="627063" indent="-271463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o</a:t>
            </a:r>
            <a:r>
              <a:rPr lang="cs-CZ" sz="1700" dirty="0" smtClean="0"/>
              <a:t>bezita</a:t>
            </a:r>
          </a:p>
          <a:p>
            <a:pPr marL="627063" indent="-271463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m</a:t>
            </a:r>
            <a:r>
              <a:rPr lang="cs-CZ" sz="1700" dirty="0" smtClean="0"/>
              <a:t>ediastinální masa</a:t>
            </a:r>
          </a:p>
        </p:txBody>
      </p:sp>
      <p:pic>
        <p:nvPicPr>
          <p:cNvPr id="29700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75" y="2225675"/>
            <a:ext cx="3328988" cy="3632200"/>
          </a:xfr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smtClean="0"/>
              <a:t>Kontrastní ezofagografie</a:t>
            </a:r>
            <a:endParaRPr lang="cs-CZ" sz="36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809625" y="2222500"/>
            <a:ext cx="7524750" cy="3636963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Kontrastní látky:</a:t>
            </a:r>
          </a:p>
          <a:p>
            <a:pPr marL="625475" indent="-269875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b</a:t>
            </a:r>
            <a:r>
              <a:rPr lang="cs-CZ" sz="1700" dirty="0" smtClean="0"/>
              <a:t>aryová pasta (70%)</a:t>
            </a:r>
          </a:p>
          <a:p>
            <a:pPr marL="625475" indent="-269875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b</a:t>
            </a:r>
            <a:r>
              <a:rPr lang="cs-CZ" sz="1700" dirty="0" smtClean="0"/>
              <a:t>aryová suspenze (30%)</a:t>
            </a:r>
          </a:p>
          <a:p>
            <a:pPr marL="625475" indent="-269875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b</a:t>
            </a:r>
            <a:r>
              <a:rPr lang="cs-CZ" sz="1700" dirty="0" smtClean="0"/>
              <a:t>aryová suspenze + potrava</a:t>
            </a:r>
          </a:p>
          <a:p>
            <a:pPr marL="625475" indent="-269875">
              <a:buFont typeface="Wingdings" panose="05000000000000000000" pitchFamily="2" charset="2"/>
              <a:buChar char="Ø"/>
              <a:defRPr/>
            </a:pPr>
            <a:r>
              <a:rPr lang="cs-CZ" sz="1700" dirty="0" err="1"/>
              <a:t>n</a:t>
            </a:r>
            <a:r>
              <a:rPr lang="cs-CZ" sz="1700" dirty="0" err="1" smtClean="0"/>
              <a:t>eionické</a:t>
            </a:r>
            <a:r>
              <a:rPr lang="cs-CZ" sz="1700" dirty="0" smtClean="0"/>
              <a:t> jodové kontrastní látky (ředění 1:2 s </a:t>
            </a:r>
            <a:r>
              <a:rPr lang="cs-CZ" sz="1700" dirty="0" err="1" smtClean="0"/>
              <a:t>fyz</a:t>
            </a:r>
            <a:r>
              <a:rPr lang="cs-CZ" sz="1700" dirty="0" smtClean="0"/>
              <a:t>. roztokem)</a:t>
            </a:r>
          </a:p>
          <a:p>
            <a:pPr>
              <a:defRPr/>
            </a:pPr>
            <a:r>
              <a:rPr lang="cs-CZ" sz="1700" dirty="0" smtClean="0"/>
              <a:t>Dávka 5 – 20 ml PO </a:t>
            </a:r>
          </a:p>
          <a:p>
            <a:pPr>
              <a:defRPr/>
            </a:pPr>
            <a:r>
              <a:rPr lang="cs-CZ" sz="1700" dirty="0"/>
              <a:t>S</a:t>
            </a:r>
            <a:r>
              <a:rPr lang="cs-CZ" sz="1700" dirty="0" smtClean="0"/>
              <a:t>edace není potřebná</a:t>
            </a:r>
          </a:p>
          <a:p>
            <a:pPr>
              <a:defRPr/>
            </a:pPr>
            <a:r>
              <a:rPr lang="cs-CZ" sz="1700" dirty="0"/>
              <a:t>U</a:t>
            </a:r>
            <a:r>
              <a:rPr lang="cs-CZ" sz="1700" dirty="0" smtClean="0"/>
              <a:t> nespolupracujících pacientů </a:t>
            </a:r>
            <a:r>
              <a:rPr lang="cs-CZ" sz="1700" dirty="0" err="1" smtClean="0"/>
              <a:t>Acepromazin</a:t>
            </a:r>
            <a:r>
              <a:rPr lang="cs-CZ" sz="1700" dirty="0" smtClean="0"/>
              <a:t> 0,05 – 0,1 mg/kg IV (max. 1 mg pro toto)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smtClean="0"/>
              <a:t>Kontrastní ezofagografie</a:t>
            </a:r>
            <a:endParaRPr lang="cs-CZ" sz="360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>
          <a:xfrm>
            <a:off x="838200" y="2514600"/>
            <a:ext cx="3671888" cy="576263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suspenze</a:t>
            </a:r>
            <a:endParaRPr lang="cs-CZ" sz="1700" dirty="0"/>
          </a:p>
        </p:txBody>
      </p:sp>
      <p:pic>
        <p:nvPicPr>
          <p:cNvPr id="9" name="Zástupný symbol pro obsah 8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702" t="9504" r="5713" b="12565"/>
          <a:stretch/>
        </p:blipFill>
        <p:spPr>
          <a:xfrm>
            <a:off x="1196975" y="3314700"/>
            <a:ext cx="2895600" cy="1981200"/>
          </a:xfrm>
        </p:spPr>
      </p:pic>
      <p:sp>
        <p:nvSpPr>
          <p:cNvPr id="7" name="Zástupný symbol pro text 6"/>
          <p:cNvSpPr>
            <a:spLocks noGrp="1"/>
          </p:cNvSpPr>
          <p:nvPr>
            <p:ph type="body" sz="quarter" idx="3"/>
          </p:nvPr>
        </p:nvSpPr>
        <p:spPr>
          <a:xfrm>
            <a:off x="4648200" y="2590800"/>
            <a:ext cx="3671888" cy="576263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pasta</a:t>
            </a:r>
            <a:endParaRPr lang="cs-CZ" sz="1700" dirty="0"/>
          </a:p>
        </p:txBody>
      </p:sp>
      <p:pic>
        <p:nvPicPr>
          <p:cNvPr id="10" name="Zástupný symbol pro obsah 9"/>
          <p:cNvPicPr>
            <a:picLocks noGrp="1" noChangeAspect="1"/>
          </p:cNvPicPr>
          <p:nvPr>
            <p:ph sz="quarter" idx="4"/>
          </p:nvPr>
        </p:nvPicPr>
        <p:blipFill rotWithShape="1">
          <a:blip r:embed="rId3"/>
          <a:srcRect l="13517" r="11391"/>
          <a:stretch/>
        </p:blipFill>
        <p:spPr>
          <a:xfrm>
            <a:off x="4529138" y="3416300"/>
            <a:ext cx="3938587" cy="17795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smtClean="0"/>
              <a:t>Kontrastní ezofagografie</a:t>
            </a:r>
            <a:endParaRPr lang="cs-CZ" sz="3600" dirty="0"/>
          </a:p>
        </p:txBody>
      </p:sp>
      <p:pic>
        <p:nvPicPr>
          <p:cNvPr id="10" name="Zástupný symbol pro obsah 9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2854" r="3762"/>
          <a:stretch/>
        </p:blipFill>
        <p:spPr>
          <a:xfrm>
            <a:off x="809625" y="3132138"/>
            <a:ext cx="3429000" cy="1819275"/>
          </a:xfrm>
        </p:spPr>
      </p:pic>
      <p:sp>
        <p:nvSpPr>
          <p:cNvPr id="9" name="Zástupný symbol pro obsah 8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Ca</a:t>
            </a:r>
          </a:p>
          <a:p>
            <a:pPr>
              <a:defRPr/>
            </a:pPr>
            <a:r>
              <a:rPr lang="cs-CZ" sz="1700" dirty="0" smtClean="0"/>
              <a:t>Normální slizniční vzor</a:t>
            </a:r>
          </a:p>
          <a:p>
            <a:pPr>
              <a:defRPr/>
            </a:pPr>
            <a:r>
              <a:rPr lang="cs-CZ" sz="1700" dirty="0" smtClean="0"/>
              <a:t>Longitudinální řasy</a:t>
            </a:r>
            <a:endParaRPr lang="cs-CZ" sz="1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smtClean="0"/>
              <a:t>Kontrastní ezofagografie</a:t>
            </a:r>
            <a:endParaRPr lang="cs-CZ" sz="36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7687" r="-1"/>
          <a:stretch/>
        </p:blipFill>
        <p:spPr>
          <a:xfrm>
            <a:off x="812800" y="3059113"/>
            <a:ext cx="3624263" cy="1965325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Fe</a:t>
            </a:r>
          </a:p>
          <a:p>
            <a:pPr>
              <a:defRPr/>
            </a:pPr>
            <a:r>
              <a:rPr lang="cs-CZ" sz="1700" dirty="0" smtClean="0"/>
              <a:t>Normální slizniční vzor</a:t>
            </a:r>
          </a:p>
          <a:p>
            <a:pPr>
              <a:defRPr/>
            </a:pPr>
            <a:r>
              <a:rPr lang="cs-CZ" sz="1700" dirty="0"/>
              <a:t>V</a:t>
            </a:r>
            <a:r>
              <a:rPr lang="cs-CZ" sz="1700" dirty="0" smtClean="0"/>
              <a:t>zhled </a:t>
            </a:r>
            <a:r>
              <a:rPr lang="cs-CZ" sz="1700" dirty="0" smtClean="0"/>
              <a:t>„rybí kostry“ v  kaudální polovině hrudní části jícnu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smtClean="0"/>
              <a:t>Kontrastní ezofagografie</a:t>
            </a:r>
            <a:endParaRPr lang="cs-CZ" sz="36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4928" r="1686"/>
          <a:stretch/>
        </p:blipFill>
        <p:spPr>
          <a:xfrm>
            <a:off x="809625" y="3200400"/>
            <a:ext cx="3751263" cy="1689100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Jodový kontrast</a:t>
            </a:r>
          </a:p>
          <a:p>
            <a:pPr>
              <a:defRPr/>
            </a:pPr>
            <a:r>
              <a:rPr lang="cs-CZ" sz="1700" dirty="0" smtClean="0"/>
              <a:t>Horší adheze ke sliznicím</a:t>
            </a:r>
          </a:p>
          <a:p>
            <a:pPr>
              <a:defRPr/>
            </a:pPr>
            <a:r>
              <a:rPr lang="cs-CZ" sz="1700" dirty="0" smtClean="0"/>
              <a:t>Indikace – při podezření na perforaci jícnu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smtClean="0"/>
              <a:t>Kontrastní ezofagografie</a:t>
            </a:r>
            <a:endParaRPr lang="cs-CZ" sz="360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>
          <a:xfrm>
            <a:off x="809625" y="2457450"/>
            <a:ext cx="3671888" cy="576263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Aspirace kontrastní látky</a:t>
            </a:r>
            <a:endParaRPr lang="cs-CZ" sz="1700" dirty="0"/>
          </a:p>
        </p:txBody>
      </p:sp>
      <p:pic>
        <p:nvPicPr>
          <p:cNvPr id="9" name="Zástupný symbol pro obsah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517650" y="3125788"/>
            <a:ext cx="2255838" cy="2357437"/>
          </a:xfrm>
        </p:spPr>
      </p:pic>
      <p:sp>
        <p:nvSpPr>
          <p:cNvPr id="7" name="Zástupný symbol pro text 6"/>
          <p:cNvSpPr>
            <a:spLocks noGrp="1"/>
          </p:cNvSpPr>
          <p:nvPr>
            <p:ph type="body" sz="quarter" idx="3"/>
          </p:nvPr>
        </p:nvSpPr>
        <p:spPr>
          <a:xfrm>
            <a:off x="4662488" y="2457450"/>
            <a:ext cx="3671887" cy="576263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Únik kontrastní látky</a:t>
            </a:r>
            <a:endParaRPr lang="cs-CZ" sz="1700" dirty="0"/>
          </a:p>
        </p:txBody>
      </p:sp>
      <p:pic>
        <p:nvPicPr>
          <p:cNvPr id="10" name="Zástupný symbol pro obsah 9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219700" y="3128963"/>
            <a:ext cx="2557463" cy="23542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smtClean="0"/>
              <a:t>Kontrastní ezofagografie</a:t>
            </a:r>
            <a:endParaRPr lang="cs-CZ" sz="36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08038" y="2462213"/>
            <a:ext cx="3673475" cy="577850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Aspirace kontrastní látky</a:t>
            </a:r>
            <a:endParaRPr lang="cs-CZ" sz="1700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2801" r="6242" b="6118"/>
          <a:stretch/>
        </p:blipFill>
        <p:spPr>
          <a:xfrm>
            <a:off x="915988" y="3200400"/>
            <a:ext cx="3457575" cy="2133600"/>
          </a:xfrm>
        </p:spPr>
      </p:pic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62488" y="2462213"/>
            <a:ext cx="3671887" cy="577850"/>
          </a:xfrm>
        </p:spPr>
        <p:txBody>
          <a:bodyPr/>
          <a:lstStyle/>
          <a:p>
            <a:pPr>
              <a:defRPr/>
            </a:pPr>
            <a:r>
              <a:rPr lang="cs-CZ" sz="1700" dirty="0"/>
              <a:t>Aspirace kontrastní </a:t>
            </a:r>
            <a:r>
              <a:rPr lang="cs-CZ" sz="1700" dirty="0" smtClean="0"/>
              <a:t>látky</a:t>
            </a:r>
            <a:endParaRPr lang="cs-CZ" sz="1700" dirty="0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sz="quarter" idx="4"/>
          </p:nvPr>
        </p:nvPicPr>
        <p:blipFill rotWithShape="1">
          <a:blip r:embed="rId3"/>
          <a:srcRect l="10484" r="7004"/>
          <a:stretch/>
        </p:blipFill>
        <p:spPr>
          <a:xfrm>
            <a:off x="4729163" y="3194050"/>
            <a:ext cx="3540125" cy="2139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smtClean="0"/>
              <a:t>Perforace/ruptura jícnu</a:t>
            </a:r>
            <a:endParaRPr lang="cs-CZ" sz="36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09625" y="2174875"/>
            <a:ext cx="3671888" cy="576263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Únik kontrastní látky mimo jícen</a:t>
            </a:r>
            <a:endParaRPr lang="cs-CZ" sz="1700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-1" r="1658"/>
          <a:stretch/>
        </p:blipFill>
        <p:spPr>
          <a:xfrm>
            <a:off x="4684713" y="2895600"/>
            <a:ext cx="3627437" cy="2759075"/>
          </a:xfrm>
        </p:spPr>
      </p:pic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62488" y="2174875"/>
            <a:ext cx="3671887" cy="576263"/>
          </a:xfrm>
        </p:spPr>
        <p:txBody>
          <a:bodyPr/>
          <a:lstStyle/>
          <a:p>
            <a:pPr>
              <a:defRPr/>
            </a:pPr>
            <a:r>
              <a:rPr lang="cs-CZ" sz="1700" dirty="0"/>
              <a:t>Únik kontrastní látky mimo </a:t>
            </a:r>
            <a:r>
              <a:rPr lang="cs-CZ" sz="1700" dirty="0" smtClean="0"/>
              <a:t>jícen</a:t>
            </a:r>
            <a:endParaRPr lang="cs-CZ" sz="1700" dirty="0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sz="quarter" idx="4"/>
          </p:nvPr>
        </p:nvPicPr>
        <p:blipFill rotWithShape="1">
          <a:blip r:embed="rId3"/>
          <a:srcRect t="7096" b="3239"/>
          <a:stretch/>
        </p:blipFill>
        <p:spPr>
          <a:xfrm>
            <a:off x="1303338" y="2895600"/>
            <a:ext cx="2684462" cy="2819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smtClean="0"/>
              <a:t>Cévní anomálie</a:t>
            </a:r>
            <a:endParaRPr lang="cs-CZ" sz="3600" dirty="0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809625" y="2222500"/>
            <a:ext cx="7524750" cy="3636963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cs-CZ" sz="1700" dirty="0" smtClean="0"/>
              <a:t>Extramurální obstrukce jícnu </a:t>
            </a:r>
          </a:p>
          <a:p>
            <a:pPr>
              <a:defRPr/>
            </a:pPr>
            <a:r>
              <a:rPr lang="cs-CZ" sz="1700" dirty="0" smtClean="0"/>
              <a:t>Perzistující pravý aortální oblouk (PRAA) – nejčastější typ (95 %)</a:t>
            </a:r>
          </a:p>
          <a:p>
            <a:pPr marL="625475" indent="-269875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p</a:t>
            </a:r>
            <a:r>
              <a:rPr lang="cs-CZ" sz="1700" dirty="0" smtClean="0"/>
              <a:t>lemenná predispozice: NO, bostonský teriér, irský setr</a:t>
            </a:r>
          </a:p>
          <a:p>
            <a:pPr>
              <a:defRPr/>
            </a:pPr>
            <a:r>
              <a:rPr lang="cs-CZ" sz="1700" dirty="0"/>
              <a:t>Z</a:t>
            </a:r>
            <a:r>
              <a:rPr lang="cs-CZ" sz="1700" dirty="0" smtClean="0"/>
              <a:t>dvojený aortální oblouk (komprese průdušnice → kašel)</a:t>
            </a:r>
          </a:p>
          <a:p>
            <a:pPr>
              <a:defRPr/>
            </a:pPr>
            <a:r>
              <a:rPr lang="cs-CZ" sz="1700" dirty="0" smtClean="0"/>
              <a:t>Pravý aortální oblouk s aberantní </a:t>
            </a:r>
            <a:r>
              <a:rPr lang="cs-CZ" sz="1700" dirty="0" smtClean="0"/>
              <a:t>a. </a:t>
            </a:r>
            <a:r>
              <a:rPr lang="cs-CZ" sz="1700" dirty="0" err="1" smtClean="0"/>
              <a:t>subclavia</a:t>
            </a:r>
            <a:r>
              <a:rPr lang="cs-CZ" sz="1700" dirty="0" smtClean="0"/>
              <a:t> </a:t>
            </a:r>
            <a:r>
              <a:rPr lang="cs-CZ" sz="1700" dirty="0" err="1" smtClean="0"/>
              <a:t>dx</a:t>
            </a:r>
            <a:r>
              <a:rPr lang="cs-CZ" sz="1700" dirty="0" smtClean="0"/>
              <a:t>.</a:t>
            </a:r>
            <a:endParaRPr lang="cs-CZ" sz="1700" dirty="0" smtClean="0"/>
          </a:p>
          <a:p>
            <a:pPr>
              <a:defRPr/>
            </a:pPr>
            <a:r>
              <a:rPr lang="cs-CZ" sz="1700" dirty="0" smtClean="0"/>
              <a:t>Aortální oblouk s aberantní </a:t>
            </a:r>
            <a:r>
              <a:rPr lang="cs-CZ" sz="1700" dirty="0" smtClean="0"/>
              <a:t>a. </a:t>
            </a:r>
            <a:r>
              <a:rPr lang="cs-CZ" sz="1700" dirty="0" err="1" smtClean="0"/>
              <a:t>subclavia</a:t>
            </a:r>
            <a:endParaRPr lang="cs-CZ" sz="1700" dirty="0" smtClean="0"/>
          </a:p>
          <a:p>
            <a:pPr>
              <a:defRPr/>
            </a:pPr>
            <a:r>
              <a:rPr lang="cs-CZ" sz="1700" dirty="0" smtClean="0"/>
              <a:t>Perzistující pravý ductus arteriozus nebo lig. </a:t>
            </a:r>
            <a:r>
              <a:rPr lang="cs-CZ" sz="1700" dirty="0" err="1"/>
              <a:t>a</a:t>
            </a:r>
            <a:r>
              <a:rPr lang="cs-CZ" sz="1700" dirty="0" err="1" smtClean="0"/>
              <a:t>rteriosum</a:t>
            </a:r>
            <a:endParaRPr lang="cs-CZ" sz="1700" dirty="0" smtClean="0"/>
          </a:p>
          <a:p>
            <a:pPr marL="0" indent="0">
              <a:buFont typeface="Wingdings 2" panose="05020102010507070707" pitchFamily="18" charset="2"/>
              <a:buNone/>
              <a:defRPr/>
            </a:pPr>
            <a:endParaRPr lang="cs-CZ" sz="1700" dirty="0" smtClean="0"/>
          </a:p>
          <a:p>
            <a:pPr>
              <a:defRPr/>
            </a:pPr>
            <a:r>
              <a:rPr lang="cs-CZ" sz="1700" dirty="0" smtClean="0"/>
              <a:t>Rtg. nález:</a:t>
            </a:r>
          </a:p>
          <a:p>
            <a:pPr marL="625475" indent="-269875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d</a:t>
            </a:r>
            <a:r>
              <a:rPr lang="cs-CZ" sz="1700" dirty="0" smtClean="0"/>
              <a:t>ilatace jícnu kraniálně před stenózou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smtClean="0"/>
              <a:t>Cévní anomálie</a:t>
            </a:r>
            <a:endParaRPr lang="cs-CZ" sz="3600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09625" y="2894013"/>
            <a:ext cx="3671888" cy="2295525"/>
          </a:xfrm>
        </p:spPr>
      </p:pic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LL projekce</a:t>
            </a:r>
          </a:p>
          <a:p>
            <a:pPr>
              <a:defRPr/>
            </a:pPr>
            <a:r>
              <a:rPr lang="cs-CZ" sz="1700" dirty="0" smtClean="0"/>
              <a:t>Dilatace jícnu kraniálně před stenózou</a:t>
            </a:r>
            <a:endParaRPr lang="cs-CZ" sz="1700" dirty="0"/>
          </a:p>
        </p:txBody>
      </p:sp>
      <p:sp>
        <p:nvSpPr>
          <p:cNvPr id="7" name="Ovál 6"/>
          <p:cNvSpPr/>
          <p:nvPr/>
        </p:nvSpPr>
        <p:spPr>
          <a:xfrm>
            <a:off x="1295400" y="3886200"/>
            <a:ext cx="1219200" cy="990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smtClean="0"/>
              <a:t>Kraniální mediastinum – Fe</a:t>
            </a:r>
            <a:endParaRPr lang="cs-CZ" sz="36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>
              <a:defRPr/>
            </a:pPr>
            <a:r>
              <a:rPr lang="cs-CZ" sz="1700" dirty="0"/>
              <a:t>DV/VD projekce</a:t>
            </a:r>
          </a:p>
          <a:p>
            <a:pPr>
              <a:defRPr/>
            </a:pPr>
            <a:r>
              <a:rPr lang="cs-CZ" sz="1700" dirty="0" smtClean="0"/>
              <a:t>Posuzujeme jeho šířku</a:t>
            </a:r>
            <a:endParaRPr lang="cs-CZ" sz="1700" dirty="0"/>
          </a:p>
          <a:p>
            <a:pPr>
              <a:defRPr/>
            </a:pPr>
            <a:r>
              <a:rPr lang="cs-CZ" sz="1700" dirty="0"/>
              <a:t>Š</a:t>
            </a:r>
            <a:r>
              <a:rPr lang="cs-CZ" sz="1700" dirty="0" smtClean="0"/>
              <a:t>ířka kraniálního mediastina by neměla přesahovat šířku Th obratle</a:t>
            </a:r>
            <a:endParaRPr lang="cs-CZ" sz="1700" dirty="0"/>
          </a:p>
        </p:txBody>
      </p:sp>
      <p:pic>
        <p:nvPicPr>
          <p:cNvPr id="30724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2328863"/>
            <a:ext cx="3151188" cy="3425825"/>
          </a:xfr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symbol pro obsah 8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4" t="10547" r="15947" b="15479"/>
          <a:stretch/>
        </p:blipFill>
        <p:spPr>
          <a:xfrm flipH="1">
            <a:off x="1150096" y="2222500"/>
            <a:ext cx="2990945" cy="3638550"/>
          </a:xfrm>
          <a:prstGeom prst="rect">
            <a:avLst/>
          </a:prstGeom>
          <a:ln>
            <a:noFill/>
            <a:prstDash val="dash"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smtClean="0"/>
              <a:t>PRAA</a:t>
            </a:r>
            <a:endParaRPr lang="cs-CZ" sz="36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DV/VD projekce:</a:t>
            </a:r>
          </a:p>
          <a:p>
            <a:pPr>
              <a:defRPr/>
            </a:pPr>
            <a:r>
              <a:rPr lang="cs-CZ" sz="1700" dirty="0" smtClean="0"/>
              <a:t>Rtg. nález:</a:t>
            </a:r>
          </a:p>
          <a:p>
            <a:pPr marL="625475" indent="-269875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d</a:t>
            </a:r>
            <a:r>
              <a:rPr lang="cs-CZ" sz="1700" dirty="0" smtClean="0"/>
              <a:t>ilatace jícnu před srdeční siluetou (opacita dle obsahu)</a:t>
            </a:r>
          </a:p>
          <a:p>
            <a:pPr marL="625475" indent="-269875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a</a:t>
            </a:r>
            <a:r>
              <a:rPr lang="cs-CZ" sz="1700" dirty="0" smtClean="0"/>
              <a:t>bsence stínu aortálního oblouku</a:t>
            </a:r>
          </a:p>
          <a:p>
            <a:pPr marL="625475" indent="-269875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r</a:t>
            </a:r>
            <a:r>
              <a:rPr lang="cs-CZ" sz="1700" dirty="0" smtClean="0"/>
              <a:t>ozšíření kraniálního mediastina (DV/VD)</a:t>
            </a:r>
          </a:p>
          <a:p>
            <a:pPr marL="625475" indent="-269875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d</a:t>
            </a:r>
            <a:r>
              <a:rPr lang="cs-CZ" sz="1700" dirty="0" smtClean="0"/>
              <a:t>islokace trachey doprava</a:t>
            </a:r>
          </a:p>
        </p:txBody>
      </p:sp>
      <p:sp>
        <p:nvSpPr>
          <p:cNvPr id="3" name="Ovál 2"/>
          <p:cNvSpPr/>
          <p:nvPr/>
        </p:nvSpPr>
        <p:spPr>
          <a:xfrm>
            <a:off x="1916953" y="3124200"/>
            <a:ext cx="990600" cy="990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cxnSp>
        <p:nvCxnSpPr>
          <p:cNvPr id="7" name="Přímá spojnice se šipkou 6"/>
          <p:cNvCxnSpPr/>
          <p:nvPr/>
        </p:nvCxnSpPr>
        <p:spPr>
          <a:xfrm>
            <a:off x="1969293" y="3581400"/>
            <a:ext cx="773907" cy="0"/>
          </a:xfrm>
          <a:prstGeom prst="straightConnector1">
            <a:avLst/>
          </a:prstGeom>
          <a:ln>
            <a:headEnd type="arrow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Volný tvar 13"/>
          <p:cNvSpPr/>
          <p:nvPr/>
        </p:nvSpPr>
        <p:spPr>
          <a:xfrm>
            <a:off x="1980427" y="3095625"/>
            <a:ext cx="448448" cy="1066800"/>
          </a:xfrm>
          <a:custGeom>
            <a:avLst/>
            <a:gdLst>
              <a:gd name="connsiteX0" fmla="*/ 448448 w 448448"/>
              <a:gd name="connsiteY0" fmla="*/ 1066800 h 1066800"/>
              <a:gd name="connsiteX1" fmla="*/ 86498 w 448448"/>
              <a:gd name="connsiteY1" fmla="*/ 647700 h 1066800"/>
              <a:gd name="connsiteX2" fmla="*/ 773 w 448448"/>
              <a:gd name="connsiteY2" fmla="*/ 495300 h 1066800"/>
              <a:gd name="connsiteX3" fmla="*/ 115073 w 448448"/>
              <a:gd name="connsiteY3" fmla="*/ 209550 h 1066800"/>
              <a:gd name="connsiteX4" fmla="*/ 181748 w 448448"/>
              <a:gd name="connsiteY4" fmla="*/ 0 h 1066800"/>
              <a:gd name="connsiteX5" fmla="*/ 181748 w 448448"/>
              <a:gd name="connsiteY5" fmla="*/ 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48" h="1066800">
                <a:moveTo>
                  <a:pt x="448448" y="1066800"/>
                </a:moveTo>
                <a:cubicBezTo>
                  <a:pt x="304779" y="904875"/>
                  <a:pt x="161110" y="742950"/>
                  <a:pt x="86498" y="647700"/>
                </a:cubicBezTo>
                <a:cubicBezTo>
                  <a:pt x="11886" y="552450"/>
                  <a:pt x="-3990" y="568325"/>
                  <a:pt x="773" y="495300"/>
                </a:cubicBezTo>
                <a:cubicBezTo>
                  <a:pt x="5536" y="422275"/>
                  <a:pt x="84910" y="292100"/>
                  <a:pt x="115073" y="209550"/>
                </a:cubicBezTo>
                <a:cubicBezTo>
                  <a:pt x="145236" y="127000"/>
                  <a:pt x="181748" y="0"/>
                  <a:pt x="181748" y="0"/>
                </a:cubicBezTo>
                <a:lnTo>
                  <a:pt x="181748" y="0"/>
                </a:lnTo>
              </a:path>
            </a:pathLst>
          </a:cu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Volný tvar 14"/>
          <p:cNvSpPr/>
          <p:nvPr/>
        </p:nvSpPr>
        <p:spPr>
          <a:xfrm>
            <a:off x="1870280" y="3041039"/>
            <a:ext cx="371475" cy="1191748"/>
          </a:xfrm>
          <a:custGeom>
            <a:avLst/>
            <a:gdLst>
              <a:gd name="connsiteX0" fmla="*/ 371475 w 371475"/>
              <a:gd name="connsiteY0" fmla="*/ 1191748 h 1191748"/>
              <a:gd name="connsiteX1" fmla="*/ 32262 w 371475"/>
              <a:gd name="connsiteY1" fmla="*/ 705051 h 1191748"/>
              <a:gd name="connsiteX2" fmla="*/ 32262 w 371475"/>
              <a:gd name="connsiteY2" fmla="*/ 351090 h 1191748"/>
              <a:gd name="connsiteX3" fmla="*/ 194494 w 371475"/>
              <a:gd name="connsiteY3" fmla="*/ 41374 h 1191748"/>
              <a:gd name="connsiteX4" fmla="*/ 209243 w 371475"/>
              <a:gd name="connsiteY4" fmla="*/ 11877 h 1191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1475" h="1191748">
                <a:moveTo>
                  <a:pt x="371475" y="1191748"/>
                </a:moveTo>
                <a:cubicBezTo>
                  <a:pt x="230136" y="1018454"/>
                  <a:pt x="88797" y="845161"/>
                  <a:pt x="32262" y="705051"/>
                </a:cubicBezTo>
                <a:cubicBezTo>
                  <a:pt x="-24273" y="564941"/>
                  <a:pt x="5223" y="461703"/>
                  <a:pt x="32262" y="351090"/>
                </a:cubicBezTo>
                <a:cubicBezTo>
                  <a:pt x="59301" y="240477"/>
                  <a:pt x="164997" y="97909"/>
                  <a:pt x="194494" y="41374"/>
                </a:cubicBezTo>
                <a:cubicBezTo>
                  <a:pt x="223991" y="-15161"/>
                  <a:pt x="216617" y="-1642"/>
                  <a:pt x="209243" y="11877"/>
                </a:cubicBezTo>
              </a:path>
            </a:pathLst>
          </a:cu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  <p:bldP spid="15" grpId="0" animBg="1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smtClean="0"/>
              <a:t>PRAA</a:t>
            </a:r>
            <a:endParaRPr lang="cs-CZ" sz="36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LL projekce</a:t>
            </a:r>
          </a:p>
          <a:p>
            <a:pPr>
              <a:defRPr/>
            </a:pPr>
            <a:r>
              <a:rPr lang="cs-CZ" sz="1700" dirty="0" smtClean="0"/>
              <a:t>Rtg</a:t>
            </a:r>
            <a:r>
              <a:rPr lang="cs-CZ" sz="1700" dirty="0"/>
              <a:t>. nález:</a:t>
            </a:r>
          </a:p>
          <a:p>
            <a:pPr marL="625475" indent="-269875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d</a:t>
            </a:r>
            <a:r>
              <a:rPr lang="cs-CZ" sz="1700" dirty="0" smtClean="0"/>
              <a:t>ilatace jícnu před srdeční siluetou (opacita dle </a:t>
            </a:r>
            <a:r>
              <a:rPr lang="cs-CZ" sz="1700" dirty="0"/>
              <a:t>obsahu)</a:t>
            </a:r>
          </a:p>
          <a:p>
            <a:pPr marL="625475" indent="-269875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zaškrcení </a:t>
            </a:r>
            <a:r>
              <a:rPr lang="cs-CZ" sz="1700" dirty="0"/>
              <a:t>jícnu v oblasti srdeční siluety</a:t>
            </a:r>
          </a:p>
          <a:p>
            <a:pPr marL="625475" indent="-269875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absence </a:t>
            </a:r>
            <a:r>
              <a:rPr lang="cs-CZ" sz="1700" dirty="0"/>
              <a:t>stínu aortálního </a:t>
            </a:r>
            <a:r>
              <a:rPr lang="cs-CZ" sz="1700" dirty="0" smtClean="0"/>
              <a:t>oblouku</a:t>
            </a:r>
          </a:p>
          <a:p>
            <a:pPr marL="625475" indent="-269875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d</a:t>
            </a:r>
            <a:r>
              <a:rPr lang="cs-CZ" sz="1700" dirty="0" smtClean="0"/>
              <a:t>islokace </a:t>
            </a:r>
            <a:r>
              <a:rPr lang="cs-CZ" sz="1700" dirty="0"/>
              <a:t>trachey </a:t>
            </a:r>
            <a:r>
              <a:rPr lang="cs-CZ" sz="1700" dirty="0" smtClean="0"/>
              <a:t>ventrálně</a:t>
            </a:r>
            <a:endParaRPr lang="cs-CZ" sz="17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84238" y="2468563"/>
            <a:ext cx="3522662" cy="3146425"/>
          </a:xfrm>
        </p:spPr>
      </p:pic>
      <p:sp>
        <p:nvSpPr>
          <p:cNvPr id="9" name="Volný tvar 8"/>
          <p:cNvSpPr/>
          <p:nvPr/>
        </p:nvSpPr>
        <p:spPr>
          <a:xfrm>
            <a:off x="1271588" y="3987800"/>
            <a:ext cx="817562" cy="560388"/>
          </a:xfrm>
          <a:custGeom>
            <a:avLst/>
            <a:gdLst>
              <a:gd name="connsiteX0" fmla="*/ 150630 w 862841"/>
              <a:gd name="connsiteY0" fmla="*/ 127074 h 560608"/>
              <a:gd name="connsiteX1" fmla="*/ 309380 w 862841"/>
              <a:gd name="connsiteY1" fmla="*/ 177874 h 560608"/>
              <a:gd name="connsiteX2" fmla="*/ 601480 w 862841"/>
              <a:gd name="connsiteY2" fmla="*/ 82624 h 560608"/>
              <a:gd name="connsiteX3" fmla="*/ 753880 w 862841"/>
              <a:gd name="connsiteY3" fmla="*/ 74 h 560608"/>
              <a:gd name="connsiteX4" fmla="*/ 817380 w 862841"/>
              <a:gd name="connsiteY4" fmla="*/ 69924 h 560608"/>
              <a:gd name="connsiteX5" fmla="*/ 798330 w 862841"/>
              <a:gd name="connsiteY5" fmla="*/ 171524 h 560608"/>
              <a:gd name="connsiteX6" fmla="*/ 696730 w 862841"/>
              <a:gd name="connsiteY6" fmla="*/ 362024 h 560608"/>
              <a:gd name="connsiteX7" fmla="*/ 823730 w 862841"/>
              <a:gd name="connsiteY7" fmla="*/ 457274 h 560608"/>
              <a:gd name="connsiteX8" fmla="*/ 861830 w 862841"/>
              <a:gd name="connsiteY8" fmla="*/ 520774 h 560608"/>
              <a:gd name="connsiteX9" fmla="*/ 791980 w 862841"/>
              <a:gd name="connsiteY9" fmla="*/ 533474 h 560608"/>
              <a:gd name="connsiteX10" fmla="*/ 677680 w 862841"/>
              <a:gd name="connsiteY10" fmla="*/ 558874 h 560608"/>
              <a:gd name="connsiteX11" fmla="*/ 506230 w 862841"/>
              <a:gd name="connsiteY11" fmla="*/ 533474 h 560608"/>
              <a:gd name="connsiteX12" fmla="*/ 42680 w 862841"/>
              <a:gd name="connsiteY12" fmla="*/ 336624 h 560608"/>
              <a:gd name="connsiteX13" fmla="*/ 23630 w 862841"/>
              <a:gd name="connsiteY13" fmla="*/ 196924 h 560608"/>
              <a:gd name="connsiteX14" fmla="*/ 68080 w 862841"/>
              <a:gd name="connsiteY14" fmla="*/ 120724 h 560608"/>
              <a:gd name="connsiteX15" fmla="*/ 150630 w 862841"/>
              <a:gd name="connsiteY15" fmla="*/ 127074 h 560608"/>
              <a:gd name="connsiteX0" fmla="*/ 150630 w 828129"/>
              <a:gd name="connsiteY0" fmla="*/ 127074 h 560608"/>
              <a:gd name="connsiteX1" fmla="*/ 309380 w 828129"/>
              <a:gd name="connsiteY1" fmla="*/ 177874 h 560608"/>
              <a:gd name="connsiteX2" fmla="*/ 601480 w 828129"/>
              <a:gd name="connsiteY2" fmla="*/ 82624 h 560608"/>
              <a:gd name="connsiteX3" fmla="*/ 753880 w 828129"/>
              <a:gd name="connsiteY3" fmla="*/ 74 h 560608"/>
              <a:gd name="connsiteX4" fmla="*/ 817380 w 828129"/>
              <a:gd name="connsiteY4" fmla="*/ 69924 h 560608"/>
              <a:gd name="connsiteX5" fmla="*/ 798330 w 828129"/>
              <a:gd name="connsiteY5" fmla="*/ 171524 h 560608"/>
              <a:gd name="connsiteX6" fmla="*/ 696730 w 828129"/>
              <a:gd name="connsiteY6" fmla="*/ 362024 h 560608"/>
              <a:gd name="connsiteX7" fmla="*/ 823730 w 828129"/>
              <a:gd name="connsiteY7" fmla="*/ 457274 h 560608"/>
              <a:gd name="connsiteX8" fmla="*/ 798330 w 828129"/>
              <a:gd name="connsiteY8" fmla="*/ 508074 h 560608"/>
              <a:gd name="connsiteX9" fmla="*/ 791980 w 828129"/>
              <a:gd name="connsiteY9" fmla="*/ 533474 h 560608"/>
              <a:gd name="connsiteX10" fmla="*/ 677680 w 828129"/>
              <a:gd name="connsiteY10" fmla="*/ 558874 h 560608"/>
              <a:gd name="connsiteX11" fmla="*/ 506230 w 828129"/>
              <a:gd name="connsiteY11" fmla="*/ 533474 h 560608"/>
              <a:gd name="connsiteX12" fmla="*/ 42680 w 828129"/>
              <a:gd name="connsiteY12" fmla="*/ 336624 h 560608"/>
              <a:gd name="connsiteX13" fmla="*/ 23630 w 828129"/>
              <a:gd name="connsiteY13" fmla="*/ 196924 h 560608"/>
              <a:gd name="connsiteX14" fmla="*/ 68080 w 828129"/>
              <a:gd name="connsiteY14" fmla="*/ 120724 h 560608"/>
              <a:gd name="connsiteX15" fmla="*/ 150630 w 828129"/>
              <a:gd name="connsiteY15" fmla="*/ 127074 h 560608"/>
              <a:gd name="connsiteX0" fmla="*/ 150630 w 817380"/>
              <a:gd name="connsiteY0" fmla="*/ 127074 h 560608"/>
              <a:gd name="connsiteX1" fmla="*/ 309380 w 817380"/>
              <a:gd name="connsiteY1" fmla="*/ 177874 h 560608"/>
              <a:gd name="connsiteX2" fmla="*/ 601480 w 817380"/>
              <a:gd name="connsiteY2" fmla="*/ 82624 h 560608"/>
              <a:gd name="connsiteX3" fmla="*/ 753880 w 817380"/>
              <a:gd name="connsiteY3" fmla="*/ 74 h 560608"/>
              <a:gd name="connsiteX4" fmla="*/ 817380 w 817380"/>
              <a:gd name="connsiteY4" fmla="*/ 69924 h 560608"/>
              <a:gd name="connsiteX5" fmla="*/ 798330 w 817380"/>
              <a:gd name="connsiteY5" fmla="*/ 171524 h 560608"/>
              <a:gd name="connsiteX6" fmla="*/ 696730 w 817380"/>
              <a:gd name="connsiteY6" fmla="*/ 362024 h 560608"/>
              <a:gd name="connsiteX7" fmla="*/ 804680 w 817380"/>
              <a:gd name="connsiteY7" fmla="*/ 457274 h 560608"/>
              <a:gd name="connsiteX8" fmla="*/ 798330 w 817380"/>
              <a:gd name="connsiteY8" fmla="*/ 508074 h 560608"/>
              <a:gd name="connsiteX9" fmla="*/ 791980 w 817380"/>
              <a:gd name="connsiteY9" fmla="*/ 533474 h 560608"/>
              <a:gd name="connsiteX10" fmla="*/ 677680 w 817380"/>
              <a:gd name="connsiteY10" fmla="*/ 558874 h 560608"/>
              <a:gd name="connsiteX11" fmla="*/ 506230 w 817380"/>
              <a:gd name="connsiteY11" fmla="*/ 533474 h 560608"/>
              <a:gd name="connsiteX12" fmla="*/ 42680 w 817380"/>
              <a:gd name="connsiteY12" fmla="*/ 336624 h 560608"/>
              <a:gd name="connsiteX13" fmla="*/ 23630 w 817380"/>
              <a:gd name="connsiteY13" fmla="*/ 196924 h 560608"/>
              <a:gd name="connsiteX14" fmla="*/ 68080 w 817380"/>
              <a:gd name="connsiteY14" fmla="*/ 120724 h 560608"/>
              <a:gd name="connsiteX15" fmla="*/ 150630 w 817380"/>
              <a:gd name="connsiteY15" fmla="*/ 127074 h 560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17380" h="560608">
                <a:moveTo>
                  <a:pt x="150630" y="127074"/>
                </a:moveTo>
                <a:cubicBezTo>
                  <a:pt x="190847" y="136599"/>
                  <a:pt x="234238" y="185282"/>
                  <a:pt x="309380" y="177874"/>
                </a:cubicBezTo>
                <a:cubicBezTo>
                  <a:pt x="384522" y="170466"/>
                  <a:pt x="527397" y="112257"/>
                  <a:pt x="601480" y="82624"/>
                </a:cubicBezTo>
                <a:cubicBezTo>
                  <a:pt x="675563" y="52991"/>
                  <a:pt x="717897" y="2191"/>
                  <a:pt x="753880" y="74"/>
                </a:cubicBezTo>
                <a:cubicBezTo>
                  <a:pt x="789863" y="-2043"/>
                  <a:pt x="809972" y="41349"/>
                  <a:pt x="817380" y="69924"/>
                </a:cubicBezTo>
                <a:cubicBezTo>
                  <a:pt x="824788" y="98499"/>
                  <a:pt x="818438" y="122841"/>
                  <a:pt x="798330" y="171524"/>
                </a:cubicBezTo>
                <a:cubicBezTo>
                  <a:pt x="778222" y="220207"/>
                  <a:pt x="695672" y="314399"/>
                  <a:pt x="696730" y="362024"/>
                </a:cubicBezTo>
                <a:cubicBezTo>
                  <a:pt x="697788" y="409649"/>
                  <a:pt x="787747" y="432932"/>
                  <a:pt x="804680" y="457274"/>
                </a:cubicBezTo>
                <a:cubicBezTo>
                  <a:pt x="821613" y="481616"/>
                  <a:pt x="800447" y="495374"/>
                  <a:pt x="798330" y="508074"/>
                </a:cubicBezTo>
                <a:cubicBezTo>
                  <a:pt x="796213" y="520774"/>
                  <a:pt x="812088" y="525007"/>
                  <a:pt x="791980" y="533474"/>
                </a:cubicBezTo>
                <a:cubicBezTo>
                  <a:pt x="771872" y="541941"/>
                  <a:pt x="725305" y="558874"/>
                  <a:pt x="677680" y="558874"/>
                </a:cubicBezTo>
                <a:cubicBezTo>
                  <a:pt x="630055" y="558874"/>
                  <a:pt x="612063" y="570516"/>
                  <a:pt x="506230" y="533474"/>
                </a:cubicBezTo>
                <a:cubicBezTo>
                  <a:pt x="400397" y="496432"/>
                  <a:pt x="123113" y="392716"/>
                  <a:pt x="42680" y="336624"/>
                </a:cubicBezTo>
                <a:cubicBezTo>
                  <a:pt x="-37753" y="280532"/>
                  <a:pt x="19397" y="232907"/>
                  <a:pt x="23630" y="196924"/>
                </a:cubicBezTo>
                <a:cubicBezTo>
                  <a:pt x="27863" y="160941"/>
                  <a:pt x="47972" y="134482"/>
                  <a:pt x="68080" y="120724"/>
                </a:cubicBezTo>
                <a:cubicBezTo>
                  <a:pt x="88188" y="106966"/>
                  <a:pt x="110413" y="117549"/>
                  <a:pt x="150630" y="127074"/>
                </a:cubicBezTo>
                <a:close/>
              </a:path>
            </a:pathLst>
          </a:cu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0" name="Ovál 9"/>
          <p:cNvSpPr/>
          <p:nvPr/>
        </p:nvSpPr>
        <p:spPr>
          <a:xfrm>
            <a:off x="2135188" y="3733800"/>
            <a:ext cx="760412" cy="685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1" name="Volný tvar 10"/>
          <p:cNvSpPr/>
          <p:nvPr/>
        </p:nvSpPr>
        <p:spPr>
          <a:xfrm>
            <a:off x="1365250" y="4210050"/>
            <a:ext cx="1365250" cy="439738"/>
          </a:xfrm>
          <a:custGeom>
            <a:avLst/>
            <a:gdLst>
              <a:gd name="connsiteX0" fmla="*/ 0 w 1365250"/>
              <a:gd name="connsiteY0" fmla="*/ 266700 h 438963"/>
              <a:gd name="connsiteX1" fmla="*/ 304800 w 1365250"/>
              <a:gd name="connsiteY1" fmla="*/ 393700 h 438963"/>
              <a:gd name="connsiteX2" fmla="*/ 546100 w 1365250"/>
              <a:gd name="connsiteY2" fmla="*/ 438150 h 438963"/>
              <a:gd name="connsiteX3" fmla="*/ 812800 w 1365250"/>
              <a:gd name="connsiteY3" fmla="*/ 361950 h 438963"/>
              <a:gd name="connsiteX4" fmla="*/ 1054100 w 1365250"/>
              <a:gd name="connsiteY4" fmla="*/ 146050 h 438963"/>
              <a:gd name="connsiteX5" fmla="*/ 1365250 w 1365250"/>
              <a:gd name="connsiteY5" fmla="*/ 0 h 438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65250" h="438963">
                <a:moveTo>
                  <a:pt x="0" y="266700"/>
                </a:moveTo>
                <a:cubicBezTo>
                  <a:pt x="106891" y="315912"/>
                  <a:pt x="213783" y="365125"/>
                  <a:pt x="304800" y="393700"/>
                </a:cubicBezTo>
                <a:cubicBezTo>
                  <a:pt x="395817" y="422275"/>
                  <a:pt x="461433" y="443442"/>
                  <a:pt x="546100" y="438150"/>
                </a:cubicBezTo>
                <a:cubicBezTo>
                  <a:pt x="630767" y="432858"/>
                  <a:pt x="728133" y="410633"/>
                  <a:pt x="812800" y="361950"/>
                </a:cubicBezTo>
                <a:cubicBezTo>
                  <a:pt x="897467" y="313267"/>
                  <a:pt x="962025" y="206375"/>
                  <a:pt x="1054100" y="146050"/>
                </a:cubicBezTo>
                <a:cubicBezTo>
                  <a:pt x="1146175" y="85725"/>
                  <a:pt x="1255712" y="42862"/>
                  <a:pt x="1365250" y="0"/>
                </a:cubicBezTo>
              </a:path>
            </a:pathLst>
          </a:cu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2" name="Volný tvar 11"/>
          <p:cNvSpPr/>
          <p:nvPr/>
        </p:nvSpPr>
        <p:spPr>
          <a:xfrm>
            <a:off x="1333500" y="4241800"/>
            <a:ext cx="1390650" cy="468313"/>
          </a:xfrm>
          <a:custGeom>
            <a:avLst/>
            <a:gdLst>
              <a:gd name="connsiteX0" fmla="*/ 0 w 1390650"/>
              <a:gd name="connsiteY0" fmla="*/ 393700 h 467573"/>
              <a:gd name="connsiteX1" fmla="*/ 304800 w 1390650"/>
              <a:gd name="connsiteY1" fmla="*/ 463550 h 467573"/>
              <a:gd name="connsiteX2" fmla="*/ 768350 w 1390650"/>
              <a:gd name="connsiteY2" fmla="*/ 444500 h 467573"/>
              <a:gd name="connsiteX3" fmla="*/ 946150 w 1390650"/>
              <a:gd name="connsiteY3" fmla="*/ 323850 h 467573"/>
              <a:gd name="connsiteX4" fmla="*/ 1149350 w 1390650"/>
              <a:gd name="connsiteY4" fmla="*/ 139700 h 467573"/>
              <a:gd name="connsiteX5" fmla="*/ 1390650 w 1390650"/>
              <a:gd name="connsiteY5" fmla="*/ 0 h 467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0650" h="467573">
                <a:moveTo>
                  <a:pt x="0" y="393700"/>
                </a:moveTo>
                <a:cubicBezTo>
                  <a:pt x="88371" y="424391"/>
                  <a:pt x="176742" y="455083"/>
                  <a:pt x="304800" y="463550"/>
                </a:cubicBezTo>
                <a:cubicBezTo>
                  <a:pt x="432858" y="472017"/>
                  <a:pt x="661458" y="467783"/>
                  <a:pt x="768350" y="444500"/>
                </a:cubicBezTo>
                <a:cubicBezTo>
                  <a:pt x="875242" y="421217"/>
                  <a:pt x="882650" y="374650"/>
                  <a:pt x="946150" y="323850"/>
                </a:cubicBezTo>
                <a:cubicBezTo>
                  <a:pt x="1009650" y="273050"/>
                  <a:pt x="1075267" y="193675"/>
                  <a:pt x="1149350" y="139700"/>
                </a:cubicBezTo>
                <a:cubicBezTo>
                  <a:pt x="1223433" y="85725"/>
                  <a:pt x="1307041" y="42862"/>
                  <a:pt x="1390650" y="0"/>
                </a:cubicBezTo>
              </a:path>
            </a:pathLst>
          </a:cu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smtClean="0"/>
              <a:t>PRAA</a:t>
            </a:r>
            <a:endParaRPr lang="cs-CZ" sz="36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Fokální dilatace jícnu potravou a plynem kraniálně před srdeční bází</a:t>
            </a:r>
          </a:p>
          <a:p>
            <a:pPr>
              <a:defRPr/>
            </a:pPr>
            <a:r>
              <a:rPr lang="cs-CZ" sz="1700" dirty="0" smtClean="0"/>
              <a:t>Elevace průdušnice vlevo od mediánní roviny (DV projekce)</a:t>
            </a:r>
          </a:p>
          <a:p>
            <a:pPr>
              <a:defRPr/>
            </a:pPr>
            <a:r>
              <a:rPr lang="cs-CZ" sz="1700" dirty="0" smtClean="0"/>
              <a:t>LL projekce – fokální dilatace jícnu plynem</a:t>
            </a: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16025" y="2493963"/>
            <a:ext cx="2859088" cy="3095625"/>
          </a:xfrm>
        </p:spPr>
      </p:pic>
      <p:sp>
        <p:nvSpPr>
          <p:cNvPr id="7" name="Ovál 6"/>
          <p:cNvSpPr/>
          <p:nvPr/>
        </p:nvSpPr>
        <p:spPr>
          <a:xfrm>
            <a:off x="1951038" y="3124200"/>
            <a:ext cx="1295400" cy="13906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8" name="Volný tvar 7"/>
          <p:cNvSpPr/>
          <p:nvPr/>
        </p:nvSpPr>
        <p:spPr>
          <a:xfrm>
            <a:off x="2763838" y="2944813"/>
            <a:ext cx="582612" cy="1319212"/>
          </a:xfrm>
          <a:custGeom>
            <a:avLst/>
            <a:gdLst>
              <a:gd name="connsiteX0" fmla="*/ 435935 w 582132"/>
              <a:gd name="connsiteY0" fmla="*/ 0 h 1318437"/>
              <a:gd name="connsiteX1" fmla="*/ 520995 w 582132"/>
              <a:gd name="connsiteY1" fmla="*/ 467832 h 1318437"/>
              <a:gd name="connsiteX2" fmla="*/ 574158 w 582132"/>
              <a:gd name="connsiteY2" fmla="*/ 754911 h 1318437"/>
              <a:gd name="connsiteX3" fmla="*/ 563526 w 582132"/>
              <a:gd name="connsiteY3" fmla="*/ 935665 h 1318437"/>
              <a:gd name="connsiteX4" fmla="*/ 404037 w 582132"/>
              <a:gd name="connsiteY4" fmla="*/ 988828 h 1318437"/>
              <a:gd name="connsiteX5" fmla="*/ 244549 w 582132"/>
              <a:gd name="connsiteY5" fmla="*/ 1052623 h 1318437"/>
              <a:gd name="connsiteX6" fmla="*/ 170121 w 582132"/>
              <a:gd name="connsiteY6" fmla="*/ 1201479 h 1318437"/>
              <a:gd name="connsiteX7" fmla="*/ 0 w 582132"/>
              <a:gd name="connsiteY7" fmla="*/ 1318437 h 1318437"/>
              <a:gd name="connsiteX8" fmla="*/ 0 w 582132"/>
              <a:gd name="connsiteY8" fmla="*/ 1318437 h 1318437"/>
              <a:gd name="connsiteX9" fmla="*/ 10633 w 582132"/>
              <a:gd name="connsiteY9" fmla="*/ 1318437 h 1318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2132" h="1318437">
                <a:moveTo>
                  <a:pt x="435935" y="0"/>
                </a:moveTo>
                <a:cubicBezTo>
                  <a:pt x="466946" y="171007"/>
                  <a:pt x="497958" y="342014"/>
                  <a:pt x="520995" y="467832"/>
                </a:cubicBezTo>
                <a:cubicBezTo>
                  <a:pt x="544032" y="593650"/>
                  <a:pt x="567070" y="676939"/>
                  <a:pt x="574158" y="754911"/>
                </a:cubicBezTo>
                <a:cubicBezTo>
                  <a:pt x="581246" y="832883"/>
                  <a:pt x="591880" y="896679"/>
                  <a:pt x="563526" y="935665"/>
                </a:cubicBezTo>
                <a:cubicBezTo>
                  <a:pt x="535172" y="974651"/>
                  <a:pt x="457200" y="969335"/>
                  <a:pt x="404037" y="988828"/>
                </a:cubicBezTo>
                <a:cubicBezTo>
                  <a:pt x="350874" y="1008321"/>
                  <a:pt x="283535" y="1017181"/>
                  <a:pt x="244549" y="1052623"/>
                </a:cubicBezTo>
                <a:cubicBezTo>
                  <a:pt x="205563" y="1088065"/>
                  <a:pt x="210879" y="1157177"/>
                  <a:pt x="170121" y="1201479"/>
                </a:cubicBezTo>
                <a:cubicBezTo>
                  <a:pt x="129363" y="1245781"/>
                  <a:pt x="0" y="1318437"/>
                  <a:pt x="0" y="1318437"/>
                </a:cubicBezTo>
                <a:lnTo>
                  <a:pt x="0" y="1318437"/>
                </a:lnTo>
                <a:lnTo>
                  <a:pt x="10633" y="1318437"/>
                </a:lnTo>
              </a:path>
            </a:pathLst>
          </a:cu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9" name="Volný tvar 8"/>
          <p:cNvSpPr/>
          <p:nvPr/>
        </p:nvSpPr>
        <p:spPr>
          <a:xfrm>
            <a:off x="2908300" y="3051175"/>
            <a:ext cx="514350" cy="1257300"/>
          </a:xfrm>
          <a:custGeom>
            <a:avLst/>
            <a:gdLst>
              <a:gd name="connsiteX0" fmla="*/ 361507 w 471225"/>
              <a:gd name="connsiteY0" fmla="*/ 0 h 1265274"/>
              <a:gd name="connsiteX1" fmla="*/ 457200 w 471225"/>
              <a:gd name="connsiteY1" fmla="*/ 754911 h 1265274"/>
              <a:gd name="connsiteX2" fmla="*/ 457200 w 471225"/>
              <a:gd name="connsiteY2" fmla="*/ 871870 h 1265274"/>
              <a:gd name="connsiteX3" fmla="*/ 329609 w 471225"/>
              <a:gd name="connsiteY3" fmla="*/ 999460 h 1265274"/>
              <a:gd name="connsiteX4" fmla="*/ 180753 w 471225"/>
              <a:gd name="connsiteY4" fmla="*/ 999460 h 1265274"/>
              <a:gd name="connsiteX5" fmla="*/ 116958 w 471225"/>
              <a:gd name="connsiteY5" fmla="*/ 1158949 h 1265274"/>
              <a:gd name="connsiteX6" fmla="*/ 0 w 471225"/>
              <a:gd name="connsiteY6" fmla="*/ 1265274 h 1265274"/>
              <a:gd name="connsiteX0" fmla="*/ 361507 w 471225"/>
              <a:gd name="connsiteY0" fmla="*/ 0 h 1265274"/>
              <a:gd name="connsiteX1" fmla="*/ 457200 w 471225"/>
              <a:gd name="connsiteY1" fmla="*/ 754911 h 1265274"/>
              <a:gd name="connsiteX2" fmla="*/ 457200 w 471225"/>
              <a:gd name="connsiteY2" fmla="*/ 871870 h 1265274"/>
              <a:gd name="connsiteX3" fmla="*/ 329609 w 471225"/>
              <a:gd name="connsiteY3" fmla="*/ 999460 h 1265274"/>
              <a:gd name="connsiteX4" fmla="*/ 195502 w 471225"/>
              <a:gd name="connsiteY4" fmla="*/ 1021582 h 1265274"/>
              <a:gd name="connsiteX5" fmla="*/ 116958 w 471225"/>
              <a:gd name="connsiteY5" fmla="*/ 1158949 h 1265274"/>
              <a:gd name="connsiteX6" fmla="*/ 0 w 471225"/>
              <a:gd name="connsiteY6" fmla="*/ 1265274 h 1265274"/>
              <a:gd name="connsiteX0" fmla="*/ 361507 w 467183"/>
              <a:gd name="connsiteY0" fmla="*/ 0 h 1265274"/>
              <a:gd name="connsiteX1" fmla="*/ 457200 w 467183"/>
              <a:gd name="connsiteY1" fmla="*/ 754911 h 1265274"/>
              <a:gd name="connsiteX2" fmla="*/ 449826 w 467183"/>
              <a:gd name="connsiteY2" fmla="*/ 864496 h 1265274"/>
              <a:gd name="connsiteX3" fmla="*/ 329609 w 467183"/>
              <a:gd name="connsiteY3" fmla="*/ 999460 h 1265274"/>
              <a:gd name="connsiteX4" fmla="*/ 195502 w 467183"/>
              <a:gd name="connsiteY4" fmla="*/ 1021582 h 1265274"/>
              <a:gd name="connsiteX5" fmla="*/ 116958 w 467183"/>
              <a:gd name="connsiteY5" fmla="*/ 1158949 h 1265274"/>
              <a:gd name="connsiteX6" fmla="*/ 0 w 467183"/>
              <a:gd name="connsiteY6" fmla="*/ 1265274 h 1265274"/>
              <a:gd name="connsiteX0" fmla="*/ 361507 w 461921"/>
              <a:gd name="connsiteY0" fmla="*/ 0 h 1265274"/>
              <a:gd name="connsiteX1" fmla="*/ 457200 w 461921"/>
              <a:gd name="connsiteY1" fmla="*/ 754911 h 1265274"/>
              <a:gd name="connsiteX2" fmla="*/ 435077 w 461921"/>
              <a:gd name="connsiteY2" fmla="*/ 864496 h 1265274"/>
              <a:gd name="connsiteX3" fmla="*/ 329609 w 461921"/>
              <a:gd name="connsiteY3" fmla="*/ 999460 h 1265274"/>
              <a:gd name="connsiteX4" fmla="*/ 195502 w 461921"/>
              <a:gd name="connsiteY4" fmla="*/ 1021582 h 1265274"/>
              <a:gd name="connsiteX5" fmla="*/ 116958 w 461921"/>
              <a:gd name="connsiteY5" fmla="*/ 1158949 h 1265274"/>
              <a:gd name="connsiteX6" fmla="*/ 0 w 461921"/>
              <a:gd name="connsiteY6" fmla="*/ 1265274 h 1265274"/>
              <a:gd name="connsiteX0" fmla="*/ 361507 w 462326"/>
              <a:gd name="connsiteY0" fmla="*/ 0 h 1265274"/>
              <a:gd name="connsiteX1" fmla="*/ 457200 w 462326"/>
              <a:gd name="connsiteY1" fmla="*/ 754911 h 1265274"/>
              <a:gd name="connsiteX2" fmla="*/ 435077 w 462326"/>
              <a:gd name="connsiteY2" fmla="*/ 864496 h 1265274"/>
              <a:gd name="connsiteX3" fmla="*/ 314860 w 462326"/>
              <a:gd name="connsiteY3" fmla="*/ 969963 h 1265274"/>
              <a:gd name="connsiteX4" fmla="*/ 195502 w 462326"/>
              <a:gd name="connsiteY4" fmla="*/ 1021582 h 1265274"/>
              <a:gd name="connsiteX5" fmla="*/ 116958 w 462326"/>
              <a:gd name="connsiteY5" fmla="*/ 1158949 h 1265274"/>
              <a:gd name="connsiteX6" fmla="*/ 0 w 462326"/>
              <a:gd name="connsiteY6" fmla="*/ 1265274 h 1265274"/>
              <a:gd name="connsiteX0" fmla="*/ 361507 w 462326"/>
              <a:gd name="connsiteY0" fmla="*/ 0 h 1265274"/>
              <a:gd name="connsiteX1" fmla="*/ 457200 w 462326"/>
              <a:gd name="connsiteY1" fmla="*/ 754911 h 1265274"/>
              <a:gd name="connsiteX2" fmla="*/ 435077 w 462326"/>
              <a:gd name="connsiteY2" fmla="*/ 864496 h 1265274"/>
              <a:gd name="connsiteX3" fmla="*/ 314860 w 462326"/>
              <a:gd name="connsiteY3" fmla="*/ 969963 h 1265274"/>
              <a:gd name="connsiteX4" fmla="*/ 180754 w 462326"/>
              <a:gd name="connsiteY4" fmla="*/ 999459 h 1265274"/>
              <a:gd name="connsiteX5" fmla="*/ 116958 w 462326"/>
              <a:gd name="connsiteY5" fmla="*/ 1158949 h 1265274"/>
              <a:gd name="connsiteX6" fmla="*/ 0 w 462326"/>
              <a:gd name="connsiteY6" fmla="*/ 1265274 h 1265274"/>
              <a:gd name="connsiteX0" fmla="*/ 361507 w 462326"/>
              <a:gd name="connsiteY0" fmla="*/ 0 h 1265274"/>
              <a:gd name="connsiteX1" fmla="*/ 457200 w 462326"/>
              <a:gd name="connsiteY1" fmla="*/ 754911 h 1265274"/>
              <a:gd name="connsiteX2" fmla="*/ 435077 w 462326"/>
              <a:gd name="connsiteY2" fmla="*/ 864496 h 1265274"/>
              <a:gd name="connsiteX3" fmla="*/ 314860 w 462326"/>
              <a:gd name="connsiteY3" fmla="*/ 969963 h 1265274"/>
              <a:gd name="connsiteX4" fmla="*/ 180754 w 462326"/>
              <a:gd name="connsiteY4" fmla="*/ 999459 h 1265274"/>
              <a:gd name="connsiteX5" fmla="*/ 94835 w 462326"/>
              <a:gd name="connsiteY5" fmla="*/ 1136826 h 1265274"/>
              <a:gd name="connsiteX6" fmla="*/ 0 w 462326"/>
              <a:gd name="connsiteY6" fmla="*/ 1265274 h 1265274"/>
              <a:gd name="connsiteX0" fmla="*/ 413127 w 513946"/>
              <a:gd name="connsiteY0" fmla="*/ 0 h 1257900"/>
              <a:gd name="connsiteX1" fmla="*/ 508820 w 513946"/>
              <a:gd name="connsiteY1" fmla="*/ 754911 h 1257900"/>
              <a:gd name="connsiteX2" fmla="*/ 486697 w 513946"/>
              <a:gd name="connsiteY2" fmla="*/ 864496 h 1257900"/>
              <a:gd name="connsiteX3" fmla="*/ 366480 w 513946"/>
              <a:gd name="connsiteY3" fmla="*/ 969963 h 1257900"/>
              <a:gd name="connsiteX4" fmla="*/ 232374 w 513946"/>
              <a:gd name="connsiteY4" fmla="*/ 999459 h 1257900"/>
              <a:gd name="connsiteX5" fmla="*/ 146455 w 513946"/>
              <a:gd name="connsiteY5" fmla="*/ 1136826 h 1257900"/>
              <a:gd name="connsiteX6" fmla="*/ 0 w 513946"/>
              <a:gd name="connsiteY6" fmla="*/ 1257900 h 1257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3946" h="1257900">
                <a:moveTo>
                  <a:pt x="413127" y="0"/>
                </a:moveTo>
                <a:cubicBezTo>
                  <a:pt x="452999" y="304799"/>
                  <a:pt x="496558" y="610828"/>
                  <a:pt x="508820" y="754911"/>
                </a:cubicBezTo>
                <a:cubicBezTo>
                  <a:pt x="521082" y="898994"/>
                  <a:pt x="510420" y="828654"/>
                  <a:pt x="486697" y="864496"/>
                </a:cubicBezTo>
                <a:cubicBezTo>
                  <a:pt x="462974" y="900338"/>
                  <a:pt x="408867" y="947469"/>
                  <a:pt x="366480" y="969963"/>
                </a:cubicBezTo>
                <a:cubicBezTo>
                  <a:pt x="324093" y="992457"/>
                  <a:pt x="269045" y="971649"/>
                  <a:pt x="232374" y="999459"/>
                </a:cubicBezTo>
                <a:cubicBezTo>
                  <a:pt x="195703" y="1027269"/>
                  <a:pt x="185184" y="1093752"/>
                  <a:pt x="146455" y="1136826"/>
                </a:cubicBezTo>
                <a:cubicBezTo>
                  <a:pt x="107726" y="1179900"/>
                  <a:pt x="43416" y="1226888"/>
                  <a:pt x="0" y="1257900"/>
                </a:cubicBezTo>
              </a:path>
            </a:pathLst>
          </a:cu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168968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8" y="2438400"/>
            <a:ext cx="3738562" cy="320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ál 9"/>
          <p:cNvSpPr/>
          <p:nvPr/>
        </p:nvSpPr>
        <p:spPr>
          <a:xfrm>
            <a:off x="1611313" y="3789363"/>
            <a:ext cx="1257300" cy="12001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89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89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89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smtClean="0"/>
              <a:t>Kontrastní ezofagografie (Fe)</a:t>
            </a:r>
            <a:endParaRPr lang="cs-CZ" sz="360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>
          <a:xfrm>
            <a:off x="809625" y="2174875"/>
            <a:ext cx="3671888" cy="576263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Nativní rtg. snímek</a:t>
            </a:r>
            <a:endParaRPr lang="cs-CZ" sz="1700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3"/>
          </p:nvPr>
        </p:nvSpPr>
        <p:spPr>
          <a:xfrm>
            <a:off x="4662488" y="2174875"/>
            <a:ext cx="3671887" cy="576263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Baryová kontrastní látka</a:t>
            </a:r>
            <a:endParaRPr lang="cs-CZ" sz="1700" dirty="0"/>
          </a:p>
        </p:txBody>
      </p:sp>
      <p:pic>
        <p:nvPicPr>
          <p:cNvPr id="176133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3"/>
          <a:stretch>
            <a:fillRect/>
          </a:stretch>
        </p:blipFill>
        <p:spPr bwMode="auto">
          <a:xfrm>
            <a:off x="1600200" y="2895600"/>
            <a:ext cx="2043113" cy="2835275"/>
          </a:xfr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6134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4"/>
          <a:stretch>
            <a:fillRect/>
          </a:stretch>
        </p:blipFill>
        <p:spPr bwMode="auto">
          <a:xfrm>
            <a:off x="5562600" y="2895600"/>
            <a:ext cx="1905000" cy="2819400"/>
          </a:xfr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smtClean="0"/>
              <a:t>Kontrastní ezofagografie (Fe)</a:t>
            </a:r>
            <a:endParaRPr lang="cs-CZ" sz="36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0263" y="2462213"/>
            <a:ext cx="3673475" cy="577850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Nativní rtg. snímek</a:t>
            </a:r>
            <a:endParaRPr lang="cs-CZ" sz="170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57725" y="2462213"/>
            <a:ext cx="3671888" cy="576262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Baryová kontrastní látka</a:t>
            </a:r>
            <a:endParaRPr lang="cs-CZ" sz="1700" dirty="0"/>
          </a:p>
        </p:txBody>
      </p:sp>
      <p:pic>
        <p:nvPicPr>
          <p:cNvPr id="177157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70"/>
          <a:stretch>
            <a:fillRect/>
          </a:stretch>
        </p:blipFill>
        <p:spPr bwMode="auto">
          <a:xfrm>
            <a:off x="990600" y="3200400"/>
            <a:ext cx="3352800" cy="2281238"/>
          </a:xfr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7158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488" y="3159125"/>
            <a:ext cx="3671887" cy="2293938"/>
          </a:xfr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804863" y="2951163"/>
            <a:ext cx="7526337" cy="1468437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altLang="cs-CZ" sz="4000" smtClean="0">
                <a:cs typeface="Trebuchet MS" panose="020B0603020202020204" pitchFamily="34" charset="0"/>
              </a:rPr>
              <a:t>Faktory ovlivňující rtg. interpretaci mediastina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>
          <a:xfrm>
            <a:off x="804863" y="5281613"/>
            <a:ext cx="7526337" cy="433387"/>
          </a:xfrm>
        </p:spPr>
        <p:txBody>
          <a:bodyPr/>
          <a:lstStyle/>
          <a:p>
            <a:pPr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smtClean="0"/>
              <a:t>Kraniální mediastinum</a:t>
            </a:r>
            <a:endParaRPr lang="cs-CZ" sz="36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809625" y="2222500"/>
            <a:ext cx="7524750" cy="3636963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Faktory ovlivňující posouzení kraniálního mediastina:</a:t>
            </a:r>
          </a:p>
          <a:p>
            <a:pPr marL="630238" indent="-271463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p</a:t>
            </a:r>
            <a:r>
              <a:rPr lang="cs-CZ" sz="1700" dirty="0" smtClean="0"/>
              <a:t>lemenná variabilita</a:t>
            </a:r>
          </a:p>
          <a:p>
            <a:pPr marL="630238" indent="-271463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v</a:t>
            </a:r>
            <a:r>
              <a:rPr lang="cs-CZ" sz="1700" dirty="0" smtClean="0"/>
              <a:t>ýživný stav (t</a:t>
            </a:r>
            <a:r>
              <a:rPr lang="pl-PL" sz="1700" dirty="0" smtClean="0"/>
              <a:t>uk v mediastinu imitující masu)</a:t>
            </a:r>
          </a:p>
          <a:p>
            <a:pPr marL="358775" indent="0">
              <a:buFont typeface="Wingdings 2" panose="05020102010507070707" pitchFamily="18" charset="2"/>
              <a:buNone/>
              <a:defRPr/>
            </a:pPr>
            <a:endParaRPr lang="cs-CZ" sz="1700" dirty="0" smtClean="0"/>
          </a:p>
          <a:p>
            <a:pPr marL="358775" indent="-358775">
              <a:defRPr/>
            </a:pPr>
            <a:r>
              <a:rPr lang="cs-CZ" sz="1700" dirty="0" smtClean="0"/>
              <a:t>Hluboký úzký hrudník/hubený jedinec – 1x šířka Th obratle</a:t>
            </a:r>
          </a:p>
          <a:p>
            <a:pPr marL="358775" indent="-358775">
              <a:defRPr/>
            </a:pPr>
            <a:r>
              <a:rPr lang="cs-CZ" sz="1700" dirty="0" smtClean="0"/>
              <a:t>Sudovitý hrudník/obézní jedinec – 4x šířka Th obratle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smtClean="0"/>
              <a:t>Meziplemenná variabilita</a:t>
            </a:r>
            <a:endParaRPr lang="cs-CZ" sz="360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>
          <a:xfrm>
            <a:off x="809625" y="2174875"/>
            <a:ext cx="3671888" cy="576263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Hluboký úzký hrudník</a:t>
            </a:r>
            <a:endParaRPr lang="cs-CZ" sz="1700" dirty="0"/>
          </a:p>
        </p:txBody>
      </p:sp>
      <p:pic>
        <p:nvPicPr>
          <p:cNvPr id="9" name="Zástupný symbol pro obsah 8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b="16948"/>
          <a:stretch/>
        </p:blipFill>
        <p:spPr>
          <a:xfrm>
            <a:off x="1220788" y="2755900"/>
            <a:ext cx="2847975" cy="3065463"/>
          </a:xfrm>
        </p:spPr>
      </p:pic>
      <p:sp>
        <p:nvSpPr>
          <p:cNvPr id="7" name="Zástupný symbol pro text 6"/>
          <p:cNvSpPr>
            <a:spLocks noGrp="1"/>
          </p:cNvSpPr>
          <p:nvPr>
            <p:ph type="body" sz="quarter" idx="3"/>
          </p:nvPr>
        </p:nvSpPr>
        <p:spPr>
          <a:xfrm>
            <a:off x="4662488" y="2174875"/>
            <a:ext cx="3671887" cy="576263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Sudovitý hrudník</a:t>
            </a:r>
            <a:endParaRPr lang="cs-CZ" sz="1700" dirty="0"/>
          </a:p>
        </p:txBody>
      </p:sp>
      <p:pic>
        <p:nvPicPr>
          <p:cNvPr id="10" name="Zástupný symbol pro obsah 9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214938" y="2751138"/>
            <a:ext cx="2566987" cy="3109912"/>
          </a:xfrm>
        </p:spPr>
      </p:pic>
      <p:cxnSp>
        <p:nvCxnSpPr>
          <p:cNvPr id="12" name="Přímá spojnice se šipkou 11"/>
          <p:cNvCxnSpPr/>
          <p:nvPr/>
        </p:nvCxnSpPr>
        <p:spPr>
          <a:xfrm>
            <a:off x="2133600" y="4343400"/>
            <a:ext cx="3810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/>
          <p:cNvCxnSpPr/>
          <p:nvPr/>
        </p:nvCxnSpPr>
        <p:spPr>
          <a:xfrm>
            <a:off x="6172200" y="4114800"/>
            <a:ext cx="10668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altLang="cs-CZ" sz="3600" smtClean="0">
                <a:cs typeface="Trebuchet MS" panose="020B0603020202020204" pitchFamily="34" charset="0"/>
              </a:rPr>
              <a:t>Výživný stav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09625" y="2174875"/>
            <a:ext cx="3671888" cy="576263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Ca – obézní pacient</a:t>
            </a:r>
            <a:endParaRPr lang="cs-CZ" sz="1700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4272" b="4323"/>
          <a:stretch/>
        </p:blipFill>
        <p:spPr>
          <a:xfrm>
            <a:off x="1389063" y="2968625"/>
            <a:ext cx="2514600" cy="2674938"/>
          </a:xfrm>
        </p:spPr>
      </p:pic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62488" y="2174875"/>
            <a:ext cx="3671887" cy="576263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Ca – obézní pacient</a:t>
            </a:r>
            <a:endParaRPr lang="cs-CZ" sz="1700" dirty="0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sz="quarter" idx="4"/>
          </p:nvPr>
        </p:nvPicPr>
        <p:blipFill rotWithShape="1">
          <a:blip r:embed="rId3"/>
          <a:srcRect l="1716" t="7124" r="5435"/>
          <a:stretch/>
        </p:blipFill>
        <p:spPr>
          <a:xfrm>
            <a:off x="4838700" y="2968625"/>
            <a:ext cx="3321050" cy="26749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smtClean="0"/>
              <a:t>Obsah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09625" y="2222500"/>
            <a:ext cx="7524750" cy="3636963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Základní anatomie mediastina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Rtg. interpretace fyziologických nálezů mediastina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Faktory ovlivňující rtg. interpretaci mediastina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R</a:t>
            </a:r>
            <a:r>
              <a:rPr lang="cs-CZ" sz="1700" dirty="0" smtClean="0"/>
              <a:t>tg. interpretace základních patologií mediastina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altLang="cs-CZ" sz="3600" smtClean="0">
                <a:cs typeface="Trebuchet MS" panose="020B0603020202020204" pitchFamily="34" charset="0"/>
              </a:rPr>
              <a:t>Výživný stav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09625" y="2174875"/>
            <a:ext cx="3671888" cy="576263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Fe – obézní pacient</a:t>
            </a:r>
            <a:endParaRPr lang="cs-CZ" sz="1700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802" t="6022" r="2831"/>
          <a:stretch/>
        </p:blipFill>
        <p:spPr>
          <a:xfrm>
            <a:off x="1219200" y="2886075"/>
            <a:ext cx="2940050" cy="2892425"/>
          </a:xfrm>
        </p:spPr>
      </p:pic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62488" y="2174875"/>
            <a:ext cx="3671887" cy="576263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Fe – obézní pacient</a:t>
            </a:r>
            <a:endParaRPr lang="cs-CZ" sz="1700" dirty="0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sz="quarter" idx="4"/>
          </p:nvPr>
        </p:nvPicPr>
        <p:blipFill rotWithShape="1">
          <a:blip r:embed="rId3"/>
          <a:srcRect t="6139" b="3370"/>
          <a:stretch/>
        </p:blipFill>
        <p:spPr>
          <a:xfrm>
            <a:off x="4710113" y="2886075"/>
            <a:ext cx="3576637" cy="28400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00" y="2359025"/>
            <a:ext cx="2725738" cy="3365500"/>
          </a:xfr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smtClean="0"/>
              <a:t>Kaudoventrální mediastinum</a:t>
            </a:r>
            <a:endParaRPr lang="cs-CZ" sz="3600" dirty="0"/>
          </a:p>
        </p:txBody>
      </p:sp>
      <p:sp>
        <p:nvSpPr>
          <p:cNvPr id="8" name="Zástupný symbol pro obsah 7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>
              <a:defRPr/>
            </a:pPr>
            <a:r>
              <a:rPr lang="cs-CZ" sz="1700" dirty="0"/>
              <a:t>Z</a:t>
            </a:r>
            <a:r>
              <a:rPr lang="cs-CZ" sz="1700" dirty="0" smtClean="0"/>
              <a:t>řetelné pouze z VD/(DV?) projekce</a:t>
            </a:r>
          </a:p>
          <a:p>
            <a:pPr>
              <a:defRPr/>
            </a:pPr>
            <a:r>
              <a:rPr lang="cs-CZ" sz="1700" dirty="0" smtClean="0"/>
              <a:t>Radioopakní linie mezi levým kaudálním a pravým akcesorním plicním lalokem</a:t>
            </a:r>
          </a:p>
          <a:p>
            <a:pPr>
              <a:defRPr/>
            </a:pPr>
            <a:r>
              <a:rPr lang="cs-CZ" sz="1700" dirty="0" smtClean="0"/>
              <a:t>U obézních zvířat vyplněné tukem</a:t>
            </a:r>
          </a:p>
        </p:txBody>
      </p:sp>
      <p:sp>
        <p:nvSpPr>
          <p:cNvPr id="10" name="Volný tvar 9"/>
          <p:cNvSpPr/>
          <p:nvPr/>
        </p:nvSpPr>
        <p:spPr>
          <a:xfrm>
            <a:off x="3048000" y="4495800"/>
            <a:ext cx="46038" cy="619125"/>
          </a:xfrm>
          <a:custGeom>
            <a:avLst/>
            <a:gdLst>
              <a:gd name="connsiteX0" fmla="*/ 49427 w 49427"/>
              <a:gd name="connsiteY0" fmla="*/ 543697 h 543697"/>
              <a:gd name="connsiteX1" fmla="*/ 0 w 49427"/>
              <a:gd name="connsiteY1" fmla="*/ 0 h 543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9427" h="543697">
                <a:moveTo>
                  <a:pt x="49427" y="543697"/>
                </a:moveTo>
                <a:lnTo>
                  <a:pt x="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00" y="2438400"/>
            <a:ext cx="3130550" cy="325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smtClean="0"/>
              <a:t>Kaudoventrální mediastinum</a:t>
            </a:r>
            <a:endParaRPr lang="cs-CZ" sz="360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>
          <a:xfrm>
            <a:off x="809625" y="2174875"/>
            <a:ext cx="3671888" cy="576263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DV</a:t>
            </a:r>
            <a:endParaRPr lang="cs-CZ" sz="1700" dirty="0"/>
          </a:p>
        </p:txBody>
      </p:sp>
      <p:pic>
        <p:nvPicPr>
          <p:cNvPr id="9" name="Zástupný symbol pro obsah 8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7828" t="2195" r="2261" b="2246"/>
          <a:stretch/>
        </p:blipFill>
        <p:spPr>
          <a:xfrm>
            <a:off x="1341438" y="2797175"/>
            <a:ext cx="2606675" cy="3001963"/>
          </a:xfrm>
        </p:spPr>
      </p:pic>
      <p:sp>
        <p:nvSpPr>
          <p:cNvPr id="7" name="Zástupný symbol pro text 6"/>
          <p:cNvSpPr>
            <a:spLocks noGrp="1"/>
          </p:cNvSpPr>
          <p:nvPr>
            <p:ph type="body" sz="quarter" idx="3"/>
          </p:nvPr>
        </p:nvSpPr>
        <p:spPr>
          <a:xfrm>
            <a:off x="4662488" y="2174875"/>
            <a:ext cx="3671887" cy="576263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VD</a:t>
            </a:r>
            <a:endParaRPr lang="cs-CZ" sz="1700" dirty="0"/>
          </a:p>
        </p:txBody>
      </p:sp>
      <p:pic>
        <p:nvPicPr>
          <p:cNvPr id="10" name="Zástupný symbol pro obsah 9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203825" y="2797175"/>
            <a:ext cx="2590800" cy="2995613"/>
          </a:xfrm>
        </p:spPr>
      </p:pic>
      <p:sp>
        <p:nvSpPr>
          <p:cNvPr id="11" name="Volný tvar 10"/>
          <p:cNvSpPr/>
          <p:nvPr/>
        </p:nvSpPr>
        <p:spPr>
          <a:xfrm>
            <a:off x="2608263" y="4494213"/>
            <a:ext cx="211137" cy="1012825"/>
          </a:xfrm>
          <a:custGeom>
            <a:avLst/>
            <a:gdLst>
              <a:gd name="connsiteX0" fmla="*/ 210065 w 210065"/>
              <a:gd name="connsiteY0" fmla="*/ 1013255 h 1013255"/>
              <a:gd name="connsiteX1" fmla="*/ 123568 w 210065"/>
              <a:gd name="connsiteY1" fmla="*/ 605482 h 1013255"/>
              <a:gd name="connsiteX2" fmla="*/ 86497 w 210065"/>
              <a:gd name="connsiteY2" fmla="*/ 271849 h 1013255"/>
              <a:gd name="connsiteX3" fmla="*/ 0 w 210065"/>
              <a:gd name="connsiteY3" fmla="*/ 0 h 1013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065" h="1013255">
                <a:moveTo>
                  <a:pt x="210065" y="1013255"/>
                </a:moveTo>
                <a:cubicBezTo>
                  <a:pt x="177114" y="871152"/>
                  <a:pt x="144163" y="729050"/>
                  <a:pt x="123568" y="605482"/>
                </a:cubicBezTo>
                <a:cubicBezTo>
                  <a:pt x="102973" y="481914"/>
                  <a:pt x="107092" y="372763"/>
                  <a:pt x="86497" y="271849"/>
                </a:cubicBezTo>
                <a:cubicBezTo>
                  <a:pt x="65902" y="170935"/>
                  <a:pt x="32951" y="85467"/>
                  <a:pt x="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2" name="Volný tvar 11"/>
          <p:cNvSpPr/>
          <p:nvPr/>
        </p:nvSpPr>
        <p:spPr>
          <a:xfrm>
            <a:off x="6524625" y="4494213"/>
            <a:ext cx="185738" cy="757237"/>
          </a:xfrm>
          <a:custGeom>
            <a:avLst/>
            <a:gdLst>
              <a:gd name="connsiteX0" fmla="*/ 185351 w 185351"/>
              <a:gd name="connsiteY0" fmla="*/ 757829 h 757829"/>
              <a:gd name="connsiteX1" fmla="*/ 74140 w 185351"/>
              <a:gd name="connsiteY1" fmla="*/ 424196 h 757829"/>
              <a:gd name="connsiteX2" fmla="*/ 24713 w 185351"/>
              <a:gd name="connsiteY2" fmla="*/ 41137 h 757829"/>
              <a:gd name="connsiteX3" fmla="*/ 0 w 185351"/>
              <a:gd name="connsiteY3" fmla="*/ 28780 h 757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351" h="757829">
                <a:moveTo>
                  <a:pt x="185351" y="757829"/>
                </a:moveTo>
                <a:cubicBezTo>
                  <a:pt x="143132" y="650737"/>
                  <a:pt x="100913" y="543645"/>
                  <a:pt x="74140" y="424196"/>
                </a:cubicBezTo>
                <a:cubicBezTo>
                  <a:pt x="47367" y="304747"/>
                  <a:pt x="37070" y="107040"/>
                  <a:pt x="24713" y="41137"/>
                </a:cubicBezTo>
                <a:cubicBezTo>
                  <a:pt x="12356" y="-24766"/>
                  <a:pt x="6178" y="2007"/>
                  <a:pt x="0" y="2878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804863" y="2951163"/>
            <a:ext cx="7526337" cy="1468437"/>
          </a:xfrm>
        </p:spPr>
        <p:txBody>
          <a:bodyPr/>
          <a:lstStyle/>
          <a:p>
            <a:pPr>
              <a:defRPr/>
            </a:pPr>
            <a:r>
              <a:rPr lang="cs-CZ" sz="4000" dirty="0" smtClean="0"/>
              <a:t>Základní anatomie mediastina</a:t>
            </a:r>
            <a:endParaRPr lang="cs-CZ" sz="4000" dirty="0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idx="1"/>
          </p:nvPr>
        </p:nvSpPr>
        <p:spPr>
          <a:xfrm>
            <a:off x="804863" y="5281613"/>
            <a:ext cx="7526337" cy="433387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Thymus</a:t>
            </a:r>
            <a:endParaRPr lang="cs-CZ" sz="1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cs-CZ" altLang="cs-CZ" sz="3600" dirty="0">
                <a:cs typeface="Trebuchet MS" pitchFamily="34" charset="0"/>
              </a:rPr>
              <a:t>T</a:t>
            </a:r>
            <a:r>
              <a:rPr lang="cs-CZ" altLang="cs-CZ" sz="3600" dirty="0" smtClean="0">
                <a:cs typeface="Trebuchet MS" pitchFamily="34" charset="0"/>
              </a:rPr>
              <a:t>hymus</a:t>
            </a: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23938" y="2600325"/>
            <a:ext cx="3243262" cy="2882900"/>
          </a:xfrm>
        </p:spPr>
      </p:pic>
      <p:sp>
        <p:nvSpPr>
          <p:cNvPr id="8" name="Zástupný symbol pro obsah 7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>
              <a:defRPr/>
            </a:pPr>
            <a:r>
              <a:rPr lang="cs-CZ" sz="1700" dirty="0"/>
              <a:t>K</a:t>
            </a:r>
            <a:r>
              <a:rPr lang="cs-CZ" sz="1700" dirty="0" smtClean="0"/>
              <a:t>raniální mediastinum</a:t>
            </a:r>
            <a:endParaRPr lang="cs-CZ" sz="1700" dirty="0"/>
          </a:p>
          <a:p>
            <a:pPr>
              <a:defRPr/>
            </a:pPr>
            <a:r>
              <a:rPr lang="cs-CZ" sz="1700" dirty="0"/>
              <a:t>S</a:t>
            </a:r>
            <a:r>
              <a:rPr lang="cs-CZ" sz="1700" dirty="0" smtClean="0"/>
              <a:t>truktura trojúhelníkovitého tvaru</a:t>
            </a:r>
          </a:p>
          <a:p>
            <a:pPr>
              <a:defRPr/>
            </a:pPr>
            <a:r>
              <a:rPr lang="cs-CZ" sz="1700" dirty="0" smtClean="0"/>
              <a:t>Ca – max. velikost ve 4 M stáří, involuce do 1 roku stáří (vzácně detekován i u starších jedinců, nejčastěji do 6 M stáří)</a:t>
            </a:r>
          </a:p>
          <a:p>
            <a:pPr>
              <a:defRPr/>
            </a:pPr>
            <a:r>
              <a:rPr lang="cs-CZ" sz="1700" dirty="0" smtClean="0"/>
              <a:t>Fe – involuce od 2. roku stáří</a:t>
            </a:r>
          </a:p>
          <a:p>
            <a:pPr>
              <a:defRPr/>
            </a:pPr>
            <a:r>
              <a:rPr lang="cs-CZ" sz="1700" dirty="0" smtClean="0"/>
              <a:t>Ca – VD/(DV, LL) projekce</a:t>
            </a:r>
          </a:p>
          <a:p>
            <a:pPr>
              <a:defRPr/>
            </a:pPr>
            <a:r>
              <a:rPr lang="cs-CZ" sz="1700" dirty="0" smtClean="0"/>
              <a:t>Fe – (LL projekce)</a:t>
            </a:r>
          </a:p>
        </p:txBody>
      </p:sp>
      <p:sp>
        <p:nvSpPr>
          <p:cNvPr id="3" name="Rovnoramenný trojúhelník 2"/>
          <p:cNvSpPr/>
          <p:nvPr/>
        </p:nvSpPr>
        <p:spPr>
          <a:xfrm rot="14725481">
            <a:off x="2190750" y="3986213"/>
            <a:ext cx="1490663" cy="414337"/>
          </a:xfrm>
          <a:prstGeom prst="triangle">
            <a:avLst>
              <a:gd name="adj" fmla="val 4794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cs-CZ" altLang="cs-CZ" sz="3600" dirty="0" smtClean="0">
                <a:cs typeface="Trebuchet MS" pitchFamily="34" charset="0"/>
              </a:rPr>
              <a:t>Thymus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>
          <a:xfrm>
            <a:off x="809625" y="2174875"/>
            <a:ext cx="3671888" cy="576263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Ca – mladý jedinec</a:t>
            </a:r>
            <a:endParaRPr lang="cs-CZ" sz="1700" dirty="0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quarter" idx="3"/>
          </p:nvPr>
        </p:nvSpPr>
        <p:spPr>
          <a:xfrm>
            <a:off x="4662488" y="2174875"/>
            <a:ext cx="3671887" cy="576263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Ca – mladý jedinec</a:t>
            </a:r>
            <a:endParaRPr lang="cs-CZ" sz="1700" dirty="0"/>
          </a:p>
        </p:txBody>
      </p:sp>
      <p:pic>
        <p:nvPicPr>
          <p:cNvPr id="11" name="Zástupný symbol pro obsah 10"/>
          <p:cNvPicPr>
            <a:picLocks noGrp="1" noChangeAspect="1"/>
          </p:cNvPicPr>
          <p:nvPr>
            <p:ph sz="quarter" idx="4"/>
          </p:nvPr>
        </p:nvPicPr>
        <p:blipFill rotWithShape="1">
          <a:blip r:embed="rId2"/>
          <a:srcRect l="3761"/>
          <a:stretch/>
        </p:blipFill>
        <p:spPr>
          <a:xfrm>
            <a:off x="4732338" y="2919413"/>
            <a:ext cx="3533775" cy="2773362"/>
          </a:xfrm>
        </p:spPr>
      </p:pic>
      <p:pic>
        <p:nvPicPr>
          <p:cNvPr id="4" name="Zástupný symbol pro obsah 3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24077" t="39842" r="27755" b="22490"/>
          <a:stretch/>
        </p:blipFill>
        <p:spPr>
          <a:xfrm>
            <a:off x="1312863" y="2919413"/>
            <a:ext cx="2667000" cy="2773362"/>
          </a:xfrm>
        </p:spPr>
      </p:pic>
      <p:sp>
        <p:nvSpPr>
          <p:cNvPr id="5" name="Rovnoramenný trojúhelník 4"/>
          <p:cNvSpPr/>
          <p:nvPr/>
        </p:nvSpPr>
        <p:spPr>
          <a:xfrm rot="14257384">
            <a:off x="2566988" y="3808413"/>
            <a:ext cx="869950" cy="292100"/>
          </a:xfrm>
          <a:prstGeom prst="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cxnSp>
        <p:nvCxnSpPr>
          <p:cNvPr id="9" name="Přímá spojnice se šipkou 8"/>
          <p:cNvCxnSpPr/>
          <p:nvPr/>
        </p:nvCxnSpPr>
        <p:spPr>
          <a:xfrm flipH="1">
            <a:off x="5943600" y="5105400"/>
            <a:ext cx="228600" cy="228600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/>
          <p:cNvCxnSpPr/>
          <p:nvPr/>
        </p:nvCxnSpPr>
        <p:spPr>
          <a:xfrm flipH="1">
            <a:off x="6156325" y="5170488"/>
            <a:ext cx="228600" cy="228600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/>
          <p:cNvCxnSpPr/>
          <p:nvPr/>
        </p:nvCxnSpPr>
        <p:spPr>
          <a:xfrm flipH="1">
            <a:off x="6367463" y="5235575"/>
            <a:ext cx="228600" cy="228600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smtClean="0"/>
              <a:t>Thymus</a:t>
            </a:r>
            <a:endParaRPr lang="cs-CZ" sz="36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09625" y="2174875"/>
            <a:ext cx="3671888" cy="576263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Fe – mladý jedinec</a:t>
            </a:r>
            <a:endParaRPr lang="cs-CZ" sz="170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62488" y="2174875"/>
            <a:ext cx="3671887" cy="576263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Fe – mladý jedinec</a:t>
            </a:r>
            <a:endParaRPr lang="cs-CZ" sz="1700" dirty="0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4829175" y="2852738"/>
            <a:ext cx="3338513" cy="2913062"/>
          </a:xfrm>
        </p:spPr>
      </p:pic>
      <p:pic>
        <p:nvPicPr>
          <p:cNvPr id="10" name="Zástupný symbol pro obsah 9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22038" t="3417" r="17594" b="41637"/>
          <a:stretch/>
        </p:blipFill>
        <p:spPr>
          <a:xfrm>
            <a:off x="1425575" y="2852738"/>
            <a:ext cx="2438400" cy="2913062"/>
          </a:xfrm>
        </p:spPr>
      </p:pic>
      <p:cxnSp>
        <p:nvCxnSpPr>
          <p:cNvPr id="12" name="Přímá spojnice se šipkou 11"/>
          <p:cNvCxnSpPr/>
          <p:nvPr/>
        </p:nvCxnSpPr>
        <p:spPr>
          <a:xfrm>
            <a:off x="3124200" y="4156075"/>
            <a:ext cx="228600" cy="152400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/>
          <p:cNvCxnSpPr/>
          <p:nvPr/>
        </p:nvCxnSpPr>
        <p:spPr>
          <a:xfrm>
            <a:off x="3124200" y="3954463"/>
            <a:ext cx="228600" cy="152400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/>
          <p:cNvCxnSpPr/>
          <p:nvPr/>
        </p:nvCxnSpPr>
        <p:spPr>
          <a:xfrm>
            <a:off x="3124200" y="3722688"/>
            <a:ext cx="228600" cy="152400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/>
          <p:cNvCxnSpPr/>
          <p:nvPr/>
        </p:nvCxnSpPr>
        <p:spPr>
          <a:xfrm>
            <a:off x="6532563" y="4953000"/>
            <a:ext cx="228600" cy="152400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/>
          <p:cNvCxnSpPr/>
          <p:nvPr/>
        </p:nvCxnSpPr>
        <p:spPr>
          <a:xfrm>
            <a:off x="6646863" y="4800600"/>
            <a:ext cx="228600" cy="152400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se šipkou 16"/>
          <p:cNvCxnSpPr/>
          <p:nvPr/>
        </p:nvCxnSpPr>
        <p:spPr>
          <a:xfrm>
            <a:off x="6805613" y="4724400"/>
            <a:ext cx="228600" cy="152400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smtClean="0"/>
              <a:t>Thymus</a:t>
            </a:r>
            <a:endParaRPr lang="cs-CZ" sz="36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09625" y="2174875"/>
            <a:ext cx="3671888" cy="576263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Ca – starší jedinec</a:t>
            </a:r>
            <a:endParaRPr lang="cs-CZ" sz="1700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b="12047"/>
          <a:stretch/>
        </p:blipFill>
        <p:spPr>
          <a:xfrm>
            <a:off x="1274763" y="2832100"/>
            <a:ext cx="2740025" cy="2947988"/>
          </a:xfrm>
        </p:spPr>
      </p:pic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62488" y="2174875"/>
            <a:ext cx="3671887" cy="576263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Ca – starší jedinec</a:t>
            </a:r>
            <a:endParaRPr lang="cs-CZ" sz="1700" dirty="0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662488" y="2816225"/>
            <a:ext cx="3671887" cy="2979738"/>
          </a:xfrm>
        </p:spPr>
      </p:pic>
      <p:sp>
        <p:nvSpPr>
          <p:cNvPr id="9" name="Rovnoramenný trojúhelník 8"/>
          <p:cNvSpPr/>
          <p:nvPr/>
        </p:nvSpPr>
        <p:spPr>
          <a:xfrm rot="14257384">
            <a:off x="2470150" y="4178300"/>
            <a:ext cx="871538" cy="211138"/>
          </a:xfrm>
          <a:prstGeom prst="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cxnSp>
        <p:nvCxnSpPr>
          <p:cNvPr id="10" name="Přímá spojnice se šipkou 9"/>
          <p:cNvCxnSpPr/>
          <p:nvPr/>
        </p:nvCxnSpPr>
        <p:spPr>
          <a:xfrm flipH="1">
            <a:off x="5837238" y="5089525"/>
            <a:ext cx="228600" cy="228600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/>
          <p:nvPr/>
        </p:nvCxnSpPr>
        <p:spPr>
          <a:xfrm flipH="1">
            <a:off x="5994400" y="5219700"/>
            <a:ext cx="228600" cy="228600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/>
          <p:cNvCxnSpPr/>
          <p:nvPr/>
        </p:nvCxnSpPr>
        <p:spPr>
          <a:xfrm flipH="1">
            <a:off x="6172200" y="5334000"/>
            <a:ext cx="228600" cy="228600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04863" y="2951163"/>
            <a:ext cx="7526337" cy="1468437"/>
          </a:xfrm>
        </p:spPr>
        <p:txBody>
          <a:bodyPr/>
          <a:lstStyle/>
          <a:p>
            <a:pPr>
              <a:defRPr/>
            </a:pPr>
            <a:r>
              <a:rPr lang="cs-CZ" sz="4000" dirty="0" smtClean="0"/>
              <a:t>Základní rtg. </a:t>
            </a:r>
            <a:r>
              <a:rPr lang="cs-CZ" sz="4000" dirty="0"/>
              <a:t>interpretace patologií </a:t>
            </a:r>
            <a:r>
              <a:rPr lang="cs-CZ" sz="4000" dirty="0" smtClean="0"/>
              <a:t>mediastina</a:t>
            </a:r>
            <a:endParaRPr lang="cs-CZ" sz="40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04863" y="5281613"/>
            <a:ext cx="7526337" cy="433387"/>
          </a:xfrm>
        </p:spPr>
        <p:txBody>
          <a:bodyPr/>
          <a:lstStyle/>
          <a:p>
            <a:pPr>
              <a:defRPr/>
            </a:pPr>
            <a:endParaRPr lang="cs-CZ" sz="1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smtClean="0"/>
              <a:t>Mediastinální masa</a:t>
            </a:r>
            <a:endParaRPr lang="cs-CZ" sz="36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809625" y="2222500"/>
            <a:ext cx="7524750" cy="3636963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Masa = léze opacity měkké tkáně nad 3 cm</a:t>
            </a:r>
          </a:p>
          <a:p>
            <a:pPr>
              <a:defRPr/>
            </a:pPr>
            <a:r>
              <a:rPr lang="cs-CZ" sz="1700" dirty="0" smtClean="0"/>
              <a:t>Častá u psů a koček</a:t>
            </a:r>
          </a:p>
          <a:p>
            <a:pPr>
              <a:defRPr/>
            </a:pPr>
            <a:r>
              <a:rPr lang="cs-CZ" sz="1700" dirty="0" smtClean="0"/>
              <a:t>Vrozené/získané</a:t>
            </a:r>
          </a:p>
          <a:p>
            <a:pPr>
              <a:defRPr/>
            </a:pPr>
            <a:r>
              <a:rPr lang="cs-CZ" sz="1700" dirty="0" smtClean="0"/>
              <a:t>Původ masy:</a:t>
            </a:r>
          </a:p>
          <a:p>
            <a:pPr marL="627063" indent="-271463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m</a:t>
            </a:r>
            <a:r>
              <a:rPr lang="cs-CZ" sz="1700" dirty="0" smtClean="0"/>
              <a:t>ediastinální struktury (thymus, mízní uzliny, srdce, jícen)</a:t>
            </a:r>
          </a:p>
          <a:p>
            <a:pPr marL="627063" indent="-271463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z okolních struktur (plíce, bránice, hrudní stěna)</a:t>
            </a:r>
          </a:p>
          <a:p>
            <a:pPr marL="627063" indent="-271463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s</a:t>
            </a:r>
            <a:r>
              <a:rPr lang="cs-CZ" sz="1700" dirty="0" smtClean="0"/>
              <a:t>ystémová onemocnění (lymfom, mykotické infekce)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804863" y="2951163"/>
            <a:ext cx="7526337" cy="1468437"/>
          </a:xfrm>
        </p:spPr>
        <p:txBody>
          <a:bodyPr/>
          <a:lstStyle/>
          <a:p>
            <a:pPr>
              <a:defRPr/>
            </a:pPr>
            <a:r>
              <a:rPr lang="cs-CZ" sz="4000" dirty="0" smtClean="0"/>
              <a:t>Základní anatomie mediastina</a:t>
            </a:r>
            <a:endParaRPr lang="cs-CZ" sz="400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>
          <a:xfrm>
            <a:off x="804863" y="5281613"/>
            <a:ext cx="7526337" cy="433387"/>
          </a:xfrm>
        </p:spPr>
        <p:txBody>
          <a:bodyPr/>
          <a:lstStyle/>
          <a:p>
            <a:pPr>
              <a:defRPr/>
            </a:pP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smtClean="0"/>
              <a:t>Mediastinální masa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09625" y="2222500"/>
            <a:ext cx="7524750" cy="3636963"/>
          </a:xfrm>
        </p:spPr>
        <p:txBody>
          <a:bodyPr/>
          <a:lstStyle/>
          <a:p>
            <a:pPr>
              <a:defRPr/>
            </a:pPr>
            <a:r>
              <a:rPr lang="cs-CZ" sz="1700" dirty="0" err="1" smtClean="0"/>
              <a:t>Dif</a:t>
            </a:r>
            <a:r>
              <a:rPr lang="cs-CZ" sz="1700" dirty="0" smtClean="0"/>
              <a:t>. </a:t>
            </a:r>
            <a:r>
              <a:rPr lang="cs-CZ" sz="1700" dirty="0"/>
              <a:t>d</a:t>
            </a:r>
            <a:r>
              <a:rPr lang="cs-CZ" sz="1700" dirty="0" smtClean="0"/>
              <a:t>g.:</a:t>
            </a:r>
          </a:p>
          <a:p>
            <a:pPr marL="627063" indent="-271463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l</a:t>
            </a:r>
            <a:r>
              <a:rPr lang="cs-CZ" sz="1700" dirty="0" smtClean="0"/>
              <a:t>ymfadenopatie</a:t>
            </a:r>
          </a:p>
          <a:p>
            <a:pPr marL="627063" indent="-271463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s</a:t>
            </a:r>
            <a:r>
              <a:rPr lang="cs-CZ" sz="1700" dirty="0" smtClean="0"/>
              <a:t>ternální lymfadenomegalie (patologie v dutině břišní)</a:t>
            </a:r>
            <a:endParaRPr lang="cs-CZ" sz="1700" dirty="0"/>
          </a:p>
          <a:p>
            <a:pPr marL="627063" indent="-271463">
              <a:buFont typeface="Wingdings" panose="05000000000000000000" pitchFamily="2" charset="2"/>
              <a:buChar char="Ø"/>
              <a:defRPr/>
            </a:pPr>
            <a:r>
              <a:rPr lang="cs-CZ" sz="1700" dirty="0" err="1"/>
              <a:t>t</a:t>
            </a:r>
            <a:r>
              <a:rPr lang="cs-CZ" sz="1700" dirty="0" err="1" smtClean="0"/>
              <a:t>hymom</a:t>
            </a:r>
            <a:r>
              <a:rPr lang="cs-CZ" sz="1700" dirty="0" smtClean="0"/>
              <a:t> (méně častý, u starších jedinců)</a:t>
            </a:r>
          </a:p>
          <a:p>
            <a:pPr marL="627063" indent="-271463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b</a:t>
            </a:r>
            <a:r>
              <a:rPr lang="cs-CZ" sz="1700" dirty="0" smtClean="0"/>
              <a:t>ronchiální cysty (vrozené)</a:t>
            </a:r>
            <a:endParaRPr lang="cs-CZ" sz="1700" dirty="0"/>
          </a:p>
          <a:p>
            <a:pPr>
              <a:defRPr/>
            </a:pPr>
            <a:r>
              <a:rPr lang="cs-CZ" sz="1700" dirty="0"/>
              <a:t>Doporučená vyšetření: USG, (CT, MRI)</a:t>
            </a:r>
          </a:p>
          <a:p>
            <a:pPr>
              <a:defRPr/>
            </a:pPr>
            <a:r>
              <a:rPr lang="cs-CZ" sz="1700" dirty="0"/>
              <a:t>K</a:t>
            </a:r>
            <a:r>
              <a:rPr lang="cs-CZ" sz="1700" dirty="0" smtClean="0"/>
              <a:t> </a:t>
            </a:r>
            <a:r>
              <a:rPr lang="cs-CZ" sz="1700" dirty="0"/>
              <a:t>definitivní diagnóze nutný odběr vzorků, příp. biopsie ze svodných mízních </a:t>
            </a:r>
            <a:r>
              <a:rPr lang="cs-CZ" sz="1700" dirty="0" smtClean="0"/>
              <a:t>uzlin</a:t>
            </a:r>
            <a:endParaRPr lang="cs-CZ" sz="1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04863" y="2951163"/>
            <a:ext cx="7526337" cy="1468437"/>
          </a:xfrm>
        </p:spPr>
        <p:txBody>
          <a:bodyPr/>
          <a:lstStyle/>
          <a:p>
            <a:pPr>
              <a:defRPr/>
            </a:pPr>
            <a:r>
              <a:rPr lang="cs-CZ" sz="4000" dirty="0" smtClean="0"/>
              <a:t>Základní rtg. </a:t>
            </a:r>
            <a:r>
              <a:rPr lang="cs-CZ" sz="4000" dirty="0"/>
              <a:t>interpretace patologií </a:t>
            </a:r>
            <a:r>
              <a:rPr lang="cs-CZ" sz="4000" dirty="0" smtClean="0"/>
              <a:t>mediastina</a:t>
            </a:r>
            <a:endParaRPr lang="cs-CZ" sz="40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04863" y="5281613"/>
            <a:ext cx="7526337" cy="433387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Kraniální mediastinum</a:t>
            </a:r>
            <a:endParaRPr lang="cs-CZ" sz="1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smtClean="0"/>
              <a:t>Kraniální mediastinum – masa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09625" y="2222500"/>
            <a:ext cx="7524750" cy="3636963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Nespecifický nález</a:t>
            </a:r>
          </a:p>
          <a:p>
            <a:pPr>
              <a:defRPr/>
            </a:pPr>
            <a:r>
              <a:rPr lang="cs-CZ" sz="1700" dirty="0" smtClean="0"/>
              <a:t>Rtg. </a:t>
            </a:r>
            <a:r>
              <a:rPr lang="cs-CZ" sz="1700" dirty="0"/>
              <a:t>n</a:t>
            </a:r>
            <a:r>
              <a:rPr lang="cs-CZ" sz="1700" dirty="0" smtClean="0"/>
              <a:t>ález:</a:t>
            </a:r>
          </a:p>
          <a:p>
            <a:pPr marL="630238" indent="-271463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n</a:t>
            </a:r>
            <a:r>
              <a:rPr lang="cs-CZ" sz="1700" dirty="0" smtClean="0"/>
              <a:t>ejčastěji kranioventrálně</a:t>
            </a:r>
          </a:p>
          <a:p>
            <a:pPr marL="630238" indent="-271463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m</a:t>
            </a:r>
            <a:r>
              <a:rPr lang="cs-CZ" sz="1700" dirty="0" smtClean="0"/>
              <a:t>asa opacity měkké tkáně před srdeční siluetou</a:t>
            </a:r>
          </a:p>
          <a:p>
            <a:pPr marL="630238" indent="-271463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v</a:t>
            </a:r>
            <a:r>
              <a:rPr lang="cs-CZ" sz="1700" dirty="0" smtClean="0"/>
              <a:t>ymizení hranice mezi masou a srdeční siluetou</a:t>
            </a:r>
          </a:p>
          <a:p>
            <a:pPr marL="630238" indent="-271463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d</a:t>
            </a:r>
            <a:r>
              <a:rPr lang="cs-CZ" sz="1700" dirty="0" smtClean="0"/>
              <a:t>orzální elevace trachey</a:t>
            </a:r>
          </a:p>
          <a:p>
            <a:pPr marL="630238" indent="-271463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k</a:t>
            </a:r>
            <a:r>
              <a:rPr lang="cs-CZ" sz="1700" dirty="0" smtClean="0"/>
              <a:t>audální dislokace bifurkace trachey </a:t>
            </a:r>
            <a:r>
              <a:rPr lang="cs-CZ" sz="1700" dirty="0" smtClean="0"/>
              <a:t>(</a:t>
            </a:r>
            <a:r>
              <a:rPr lang="cs-CZ" sz="1700" dirty="0" smtClean="0"/>
              <a:t>za</a:t>
            </a:r>
            <a:r>
              <a:rPr lang="cs-CZ" sz="1700" dirty="0" smtClean="0"/>
              <a:t> </a:t>
            </a:r>
            <a:r>
              <a:rPr lang="cs-CZ" sz="1700" dirty="0" smtClean="0"/>
              <a:t>6. mezižebří)</a:t>
            </a:r>
          </a:p>
          <a:p>
            <a:pPr marL="630238" indent="-271463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k</a:t>
            </a:r>
            <a:r>
              <a:rPr lang="cs-CZ" sz="1700" dirty="0" smtClean="0"/>
              <a:t>audální a laterální dislokace kraniálních plicních laloků</a:t>
            </a:r>
          </a:p>
          <a:p>
            <a:pPr marL="630238" indent="-271463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r</a:t>
            </a:r>
            <a:r>
              <a:rPr lang="cs-CZ" sz="1700" dirty="0" smtClean="0"/>
              <a:t>ozšířené kraniální mediastinum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smtClean="0"/>
              <a:t>Kraniální mediastinum – masa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09625" y="2222500"/>
            <a:ext cx="7524750" cy="363696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cs-CZ" sz="1700" dirty="0" err="1" smtClean="0"/>
              <a:t>Dif</a:t>
            </a:r>
            <a:r>
              <a:rPr lang="cs-CZ" sz="1700" dirty="0" smtClean="0"/>
              <a:t>. </a:t>
            </a:r>
            <a:r>
              <a:rPr lang="cs-CZ" sz="1700" dirty="0"/>
              <a:t>d</a:t>
            </a:r>
            <a:r>
              <a:rPr lang="cs-CZ" sz="1700" dirty="0" smtClean="0"/>
              <a:t>g.:</a:t>
            </a:r>
            <a:endParaRPr lang="cs-CZ" sz="1700" dirty="0"/>
          </a:p>
          <a:p>
            <a:pPr marL="630238" indent="-271463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lymfadenopatie</a:t>
            </a:r>
            <a:endParaRPr lang="cs-CZ" sz="1700" dirty="0"/>
          </a:p>
          <a:p>
            <a:pPr marL="630238" indent="-271463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neoplazie </a:t>
            </a:r>
            <a:r>
              <a:rPr lang="cs-CZ" sz="1700" dirty="0"/>
              <a:t>(lymfosarkom, </a:t>
            </a:r>
            <a:r>
              <a:rPr lang="cs-CZ" sz="1700" dirty="0" err="1"/>
              <a:t>thymom</a:t>
            </a:r>
            <a:r>
              <a:rPr lang="cs-CZ" sz="1700" dirty="0"/>
              <a:t>, maligní </a:t>
            </a:r>
            <a:r>
              <a:rPr lang="cs-CZ" sz="1700" dirty="0" err="1"/>
              <a:t>histiocytóza</a:t>
            </a:r>
            <a:r>
              <a:rPr lang="cs-CZ" sz="1700" dirty="0"/>
              <a:t>, </a:t>
            </a:r>
            <a:r>
              <a:rPr lang="cs-CZ" sz="1700" dirty="0" smtClean="0"/>
              <a:t>neoplazie vycházející </a:t>
            </a:r>
            <a:r>
              <a:rPr lang="cs-CZ" sz="1700" dirty="0"/>
              <a:t>z ektopické tkáně štítné žlázy, lipom, </a:t>
            </a:r>
            <a:r>
              <a:rPr lang="cs-CZ" sz="1700" dirty="0" err="1"/>
              <a:t>fibrosarkom</a:t>
            </a:r>
            <a:r>
              <a:rPr lang="cs-CZ" sz="1700" dirty="0"/>
              <a:t>)</a:t>
            </a:r>
          </a:p>
          <a:p>
            <a:pPr marL="630238" indent="-271463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granulom/cysta/absces/hematom</a:t>
            </a:r>
            <a:endParaRPr lang="cs-CZ" sz="1700" dirty="0"/>
          </a:p>
          <a:p>
            <a:pPr marL="630238" indent="-271463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imitace </a:t>
            </a:r>
            <a:r>
              <a:rPr lang="cs-CZ" sz="1700" dirty="0"/>
              <a:t>masy v kraniálním mediastinu (pleurální efuze, masa vycházející z kraniálního plicního laloku naléhající na </a:t>
            </a:r>
            <a:r>
              <a:rPr lang="cs-CZ" sz="1700" dirty="0" smtClean="0"/>
              <a:t>mediastinum, superpozice okolních tkání…)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8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488" y="2674938"/>
            <a:ext cx="3671887" cy="2733675"/>
          </a:xfr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79" name="Picture 7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309813"/>
            <a:ext cx="2852738" cy="3463925"/>
          </a:xfr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smtClean="0"/>
              <a:t>Kraniální mediastinum – masa</a:t>
            </a:r>
            <a:endParaRPr lang="cs-CZ" sz="3600" dirty="0"/>
          </a:p>
        </p:txBody>
      </p:sp>
      <p:sp>
        <p:nvSpPr>
          <p:cNvPr id="9" name="Ovál 8"/>
          <p:cNvSpPr/>
          <p:nvPr/>
        </p:nvSpPr>
        <p:spPr>
          <a:xfrm>
            <a:off x="1600200" y="2971800"/>
            <a:ext cx="1981200" cy="1371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0" name="Ovál 9"/>
          <p:cNvSpPr/>
          <p:nvPr/>
        </p:nvSpPr>
        <p:spPr>
          <a:xfrm rot="869176">
            <a:off x="4795838" y="3546475"/>
            <a:ext cx="1822450" cy="141287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2425700"/>
            <a:ext cx="2773362" cy="3232150"/>
          </a:xfr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smtClean="0"/>
              <a:t>Kraniální mediastinum – masa</a:t>
            </a:r>
            <a:endParaRPr lang="cs-CZ" sz="36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DV/VD projekce</a:t>
            </a:r>
          </a:p>
          <a:p>
            <a:pPr>
              <a:defRPr/>
            </a:pPr>
            <a:r>
              <a:rPr lang="cs-CZ" sz="1700" dirty="0" smtClean="0"/>
              <a:t>Masa opacity měkké tkáně před srdeční siluetou </a:t>
            </a:r>
          </a:p>
          <a:p>
            <a:pPr>
              <a:defRPr/>
            </a:pPr>
            <a:r>
              <a:rPr lang="cs-CZ" sz="1700" dirty="0" smtClean="0"/>
              <a:t>Vymizení hranice mezi masou a srdeční siluetou</a:t>
            </a:r>
          </a:p>
          <a:p>
            <a:pPr>
              <a:defRPr/>
            </a:pPr>
            <a:r>
              <a:rPr lang="cs-CZ" sz="1700" dirty="0" smtClean="0"/>
              <a:t>Kaudální dislokace bifurkace trachey</a:t>
            </a:r>
          </a:p>
          <a:p>
            <a:pPr>
              <a:defRPr/>
            </a:pPr>
            <a:r>
              <a:rPr lang="cs-CZ" sz="1700" dirty="0" smtClean="0"/>
              <a:t>Kaudální a laterální dislokace kraniálních plicních laloků </a:t>
            </a:r>
          </a:p>
        </p:txBody>
      </p:sp>
      <p:sp>
        <p:nvSpPr>
          <p:cNvPr id="7" name="Volný tvar 6"/>
          <p:cNvSpPr/>
          <p:nvPr/>
        </p:nvSpPr>
        <p:spPr>
          <a:xfrm>
            <a:off x="2449513" y="3827463"/>
            <a:ext cx="493712" cy="717550"/>
          </a:xfrm>
          <a:custGeom>
            <a:avLst/>
            <a:gdLst>
              <a:gd name="connsiteX0" fmla="*/ 0 w 492981"/>
              <a:gd name="connsiteY0" fmla="*/ 0 h 716935"/>
              <a:gd name="connsiteX1" fmla="*/ 63611 w 492981"/>
              <a:gd name="connsiteY1" fmla="*/ 492981 h 716935"/>
              <a:gd name="connsiteX2" fmla="*/ 190832 w 492981"/>
              <a:gd name="connsiteY2" fmla="*/ 691764 h 716935"/>
              <a:gd name="connsiteX3" fmla="*/ 492981 w 492981"/>
              <a:gd name="connsiteY3" fmla="*/ 707667 h 716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981" h="716935">
                <a:moveTo>
                  <a:pt x="0" y="0"/>
                </a:moveTo>
                <a:cubicBezTo>
                  <a:pt x="15903" y="188843"/>
                  <a:pt x="31806" y="377687"/>
                  <a:pt x="63611" y="492981"/>
                </a:cubicBezTo>
                <a:cubicBezTo>
                  <a:pt x="95416" y="608275"/>
                  <a:pt x="119270" y="655983"/>
                  <a:pt x="190832" y="691764"/>
                </a:cubicBezTo>
                <a:cubicBezTo>
                  <a:pt x="262394" y="727545"/>
                  <a:pt x="377687" y="717606"/>
                  <a:pt x="492981" y="70766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8" name="Volný tvar 7"/>
          <p:cNvSpPr/>
          <p:nvPr/>
        </p:nvSpPr>
        <p:spPr>
          <a:xfrm>
            <a:off x="2108200" y="3868738"/>
            <a:ext cx="206375" cy="631825"/>
          </a:xfrm>
          <a:custGeom>
            <a:avLst/>
            <a:gdLst>
              <a:gd name="connsiteX0" fmla="*/ 103367 w 206245"/>
              <a:gd name="connsiteY0" fmla="*/ 0 h 631820"/>
              <a:gd name="connsiteX1" fmla="*/ 143124 w 206245"/>
              <a:gd name="connsiteY1" fmla="*/ 341906 h 631820"/>
              <a:gd name="connsiteX2" fmla="*/ 198783 w 206245"/>
              <a:gd name="connsiteY2" fmla="*/ 556591 h 631820"/>
              <a:gd name="connsiteX3" fmla="*/ 198783 w 206245"/>
              <a:gd name="connsiteY3" fmla="*/ 612250 h 631820"/>
              <a:gd name="connsiteX4" fmla="*/ 135172 w 206245"/>
              <a:gd name="connsiteY4" fmla="*/ 628153 h 631820"/>
              <a:gd name="connsiteX5" fmla="*/ 0 w 206245"/>
              <a:gd name="connsiteY5" fmla="*/ 548640 h 631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6245" h="631820">
                <a:moveTo>
                  <a:pt x="103367" y="0"/>
                </a:moveTo>
                <a:cubicBezTo>
                  <a:pt x="115294" y="124570"/>
                  <a:pt x="127221" y="249141"/>
                  <a:pt x="143124" y="341906"/>
                </a:cubicBezTo>
                <a:cubicBezTo>
                  <a:pt x="159027" y="434671"/>
                  <a:pt x="189507" y="511534"/>
                  <a:pt x="198783" y="556591"/>
                </a:cubicBezTo>
                <a:cubicBezTo>
                  <a:pt x="208059" y="601648"/>
                  <a:pt x="209385" y="600323"/>
                  <a:pt x="198783" y="612250"/>
                </a:cubicBezTo>
                <a:cubicBezTo>
                  <a:pt x="188181" y="624177"/>
                  <a:pt x="168303" y="638755"/>
                  <a:pt x="135172" y="628153"/>
                </a:cubicBezTo>
                <a:cubicBezTo>
                  <a:pt x="102041" y="617551"/>
                  <a:pt x="51020" y="583095"/>
                  <a:pt x="0" y="54864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9" name="Volný tvar 8"/>
          <p:cNvSpPr/>
          <p:nvPr/>
        </p:nvSpPr>
        <p:spPr>
          <a:xfrm>
            <a:off x="2695575" y="3857625"/>
            <a:ext cx="895350" cy="1166813"/>
          </a:xfrm>
          <a:custGeom>
            <a:avLst/>
            <a:gdLst>
              <a:gd name="connsiteX0" fmla="*/ 0 w 895571"/>
              <a:gd name="connsiteY0" fmla="*/ 1168393 h 1168393"/>
              <a:gd name="connsiteX1" fmla="*/ 318052 w 895571"/>
              <a:gd name="connsiteY1" fmla="*/ 1009367 h 1168393"/>
              <a:gd name="connsiteX2" fmla="*/ 373711 w 895571"/>
              <a:gd name="connsiteY2" fmla="*/ 818536 h 1168393"/>
              <a:gd name="connsiteX3" fmla="*/ 357808 w 895571"/>
              <a:gd name="connsiteY3" fmla="*/ 731072 h 1168393"/>
              <a:gd name="connsiteX4" fmla="*/ 596347 w 895571"/>
              <a:gd name="connsiteY4" fmla="*/ 635656 h 1168393"/>
              <a:gd name="connsiteX5" fmla="*/ 866692 w 895571"/>
              <a:gd name="connsiteY5" fmla="*/ 389166 h 1168393"/>
              <a:gd name="connsiteX6" fmla="*/ 890546 w 895571"/>
              <a:gd name="connsiteY6" fmla="*/ 39308 h 1168393"/>
              <a:gd name="connsiteX7" fmla="*/ 890546 w 895571"/>
              <a:gd name="connsiteY7" fmla="*/ 23406 h 1168393"/>
              <a:gd name="connsiteX0" fmla="*/ 0 w 895147"/>
              <a:gd name="connsiteY0" fmla="*/ 1166862 h 1166862"/>
              <a:gd name="connsiteX1" fmla="*/ 318052 w 895147"/>
              <a:gd name="connsiteY1" fmla="*/ 1007836 h 1166862"/>
              <a:gd name="connsiteX2" fmla="*/ 373711 w 895147"/>
              <a:gd name="connsiteY2" fmla="*/ 817005 h 1166862"/>
              <a:gd name="connsiteX3" fmla="*/ 357808 w 895147"/>
              <a:gd name="connsiteY3" fmla="*/ 729541 h 1166862"/>
              <a:gd name="connsiteX4" fmla="*/ 596347 w 895147"/>
              <a:gd name="connsiteY4" fmla="*/ 634125 h 1166862"/>
              <a:gd name="connsiteX5" fmla="*/ 834887 w 895147"/>
              <a:gd name="connsiteY5" fmla="*/ 363781 h 1166862"/>
              <a:gd name="connsiteX6" fmla="*/ 890546 w 895147"/>
              <a:gd name="connsiteY6" fmla="*/ 37777 h 1166862"/>
              <a:gd name="connsiteX7" fmla="*/ 890546 w 895147"/>
              <a:gd name="connsiteY7" fmla="*/ 21875 h 1166862"/>
              <a:gd name="connsiteX0" fmla="*/ 0 w 895147"/>
              <a:gd name="connsiteY0" fmla="*/ 1166862 h 1166862"/>
              <a:gd name="connsiteX1" fmla="*/ 318052 w 895147"/>
              <a:gd name="connsiteY1" fmla="*/ 1007836 h 1166862"/>
              <a:gd name="connsiteX2" fmla="*/ 357808 w 895147"/>
              <a:gd name="connsiteY2" fmla="*/ 809054 h 1166862"/>
              <a:gd name="connsiteX3" fmla="*/ 357808 w 895147"/>
              <a:gd name="connsiteY3" fmla="*/ 729541 h 1166862"/>
              <a:gd name="connsiteX4" fmla="*/ 596347 w 895147"/>
              <a:gd name="connsiteY4" fmla="*/ 634125 h 1166862"/>
              <a:gd name="connsiteX5" fmla="*/ 834887 w 895147"/>
              <a:gd name="connsiteY5" fmla="*/ 363781 h 1166862"/>
              <a:gd name="connsiteX6" fmla="*/ 890546 w 895147"/>
              <a:gd name="connsiteY6" fmla="*/ 37777 h 1166862"/>
              <a:gd name="connsiteX7" fmla="*/ 890546 w 895147"/>
              <a:gd name="connsiteY7" fmla="*/ 21875 h 1166862"/>
              <a:gd name="connsiteX0" fmla="*/ 0 w 895147"/>
              <a:gd name="connsiteY0" fmla="*/ 1166862 h 1166862"/>
              <a:gd name="connsiteX1" fmla="*/ 318052 w 895147"/>
              <a:gd name="connsiteY1" fmla="*/ 1007836 h 1166862"/>
              <a:gd name="connsiteX2" fmla="*/ 341905 w 895147"/>
              <a:gd name="connsiteY2" fmla="*/ 745443 h 1166862"/>
              <a:gd name="connsiteX3" fmla="*/ 357808 w 895147"/>
              <a:gd name="connsiteY3" fmla="*/ 729541 h 1166862"/>
              <a:gd name="connsiteX4" fmla="*/ 596347 w 895147"/>
              <a:gd name="connsiteY4" fmla="*/ 634125 h 1166862"/>
              <a:gd name="connsiteX5" fmla="*/ 834887 w 895147"/>
              <a:gd name="connsiteY5" fmla="*/ 363781 h 1166862"/>
              <a:gd name="connsiteX6" fmla="*/ 890546 w 895147"/>
              <a:gd name="connsiteY6" fmla="*/ 37777 h 1166862"/>
              <a:gd name="connsiteX7" fmla="*/ 890546 w 895147"/>
              <a:gd name="connsiteY7" fmla="*/ 21875 h 1166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95147" h="1166862">
                <a:moveTo>
                  <a:pt x="0" y="1166862"/>
                </a:moveTo>
                <a:cubicBezTo>
                  <a:pt x="127883" y="1116503"/>
                  <a:pt x="261068" y="1078072"/>
                  <a:pt x="318052" y="1007836"/>
                </a:cubicBezTo>
                <a:cubicBezTo>
                  <a:pt x="375036" y="937600"/>
                  <a:pt x="335279" y="791825"/>
                  <a:pt x="341905" y="745443"/>
                </a:cubicBezTo>
                <a:cubicBezTo>
                  <a:pt x="348531" y="699060"/>
                  <a:pt x="315401" y="748094"/>
                  <a:pt x="357808" y="729541"/>
                </a:cubicBezTo>
                <a:cubicBezTo>
                  <a:pt x="400215" y="710988"/>
                  <a:pt x="516834" y="695085"/>
                  <a:pt x="596347" y="634125"/>
                </a:cubicBezTo>
                <a:cubicBezTo>
                  <a:pt x="675860" y="573165"/>
                  <a:pt x="785854" y="463172"/>
                  <a:pt x="834887" y="363781"/>
                </a:cubicBezTo>
                <a:cubicBezTo>
                  <a:pt x="883920" y="264390"/>
                  <a:pt x="881270" y="94761"/>
                  <a:pt x="890546" y="37777"/>
                </a:cubicBezTo>
                <a:cubicBezTo>
                  <a:pt x="899822" y="-19207"/>
                  <a:pt x="892534" y="-654"/>
                  <a:pt x="890546" y="21875"/>
                </a:cubicBezTo>
              </a:path>
            </a:pathLst>
          </a:cu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cxnSp>
        <p:nvCxnSpPr>
          <p:cNvPr id="10" name="Přímá spojnice se šipkou 9"/>
          <p:cNvCxnSpPr/>
          <p:nvPr/>
        </p:nvCxnSpPr>
        <p:spPr>
          <a:xfrm>
            <a:off x="3230563" y="4557713"/>
            <a:ext cx="150812" cy="304800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/>
          <p:cNvCxnSpPr/>
          <p:nvPr/>
        </p:nvCxnSpPr>
        <p:spPr>
          <a:xfrm>
            <a:off x="3398838" y="4421188"/>
            <a:ext cx="150812" cy="303212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/>
          <p:cNvCxnSpPr/>
          <p:nvPr/>
        </p:nvCxnSpPr>
        <p:spPr>
          <a:xfrm>
            <a:off x="3522663" y="4195763"/>
            <a:ext cx="149225" cy="304800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Volný tvar 15"/>
          <p:cNvSpPr/>
          <p:nvPr/>
        </p:nvSpPr>
        <p:spPr>
          <a:xfrm>
            <a:off x="1789688" y="3798887"/>
            <a:ext cx="322226" cy="691976"/>
          </a:xfrm>
          <a:custGeom>
            <a:avLst/>
            <a:gdLst>
              <a:gd name="connsiteX0" fmla="*/ 405517 w 501227"/>
              <a:gd name="connsiteY0" fmla="*/ 0 h 1852654"/>
              <a:gd name="connsiteX1" fmla="*/ 445273 w 501227"/>
              <a:gd name="connsiteY1" fmla="*/ 79513 h 1852654"/>
              <a:gd name="connsiteX2" fmla="*/ 445273 w 501227"/>
              <a:gd name="connsiteY2" fmla="*/ 302150 h 1852654"/>
              <a:gd name="connsiteX3" fmla="*/ 262393 w 501227"/>
              <a:gd name="connsiteY3" fmla="*/ 516835 h 1852654"/>
              <a:gd name="connsiteX4" fmla="*/ 182880 w 501227"/>
              <a:gd name="connsiteY4" fmla="*/ 763326 h 1852654"/>
              <a:gd name="connsiteX5" fmla="*/ 278296 w 501227"/>
              <a:gd name="connsiteY5" fmla="*/ 1097280 h 1852654"/>
              <a:gd name="connsiteX6" fmla="*/ 500932 w 501227"/>
              <a:gd name="connsiteY6" fmla="*/ 1240404 h 1852654"/>
              <a:gd name="connsiteX7" fmla="*/ 318052 w 501227"/>
              <a:gd name="connsiteY7" fmla="*/ 1327868 h 1852654"/>
              <a:gd name="connsiteX8" fmla="*/ 0 w 501227"/>
              <a:gd name="connsiteY8" fmla="*/ 1852654 h 1852654"/>
              <a:gd name="connsiteX0" fmla="*/ 0 w 644350"/>
              <a:gd name="connsiteY0" fmla="*/ 1874889 h 1874991"/>
              <a:gd name="connsiteX1" fmla="*/ 588396 w 644350"/>
              <a:gd name="connsiteY1" fmla="*/ 85845 h 1874991"/>
              <a:gd name="connsiteX2" fmla="*/ 588396 w 644350"/>
              <a:gd name="connsiteY2" fmla="*/ 308482 h 1874991"/>
              <a:gd name="connsiteX3" fmla="*/ 405516 w 644350"/>
              <a:gd name="connsiteY3" fmla="*/ 523167 h 1874991"/>
              <a:gd name="connsiteX4" fmla="*/ 326003 w 644350"/>
              <a:gd name="connsiteY4" fmla="*/ 769658 h 1874991"/>
              <a:gd name="connsiteX5" fmla="*/ 421419 w 644350"/>
              <a:gd name="connsiteY5" fmla="*/ 1103612 h 1874991"/>
              <a:gd name="connsiteX6" fmla="*/ 644055 w 644350"/>
              <a:gd name="connsiteY6" fmla="*/ 1246736 h 1874991"/>
              <a:gd name="connsiteX7" fmla="*/ 461175 w 644350"/>
              <a:gd name="connsiteY7" fmla="*/ 1334200 h 1874991"/>
              <a:gd name="connsiteX8" fmla="*/ 143123 w 644350"/>
              <a:gd name="connsiteY8" fmla="*/ 1858986 h 1874991"/>
              <a:gd name="connsiteX0" fmla="*/ 0 w 644350"/>
              <a:gd name="connsiteY0" fmla="*/ 1799223 h 1799223"/>
              <a:gd name="connsiteX1" fmla="*/ 286246 w 644350"/>
              <a:gd name="connsiteY1" fmla="*/ 582673 h 1799223"/>
              <a:gd name="connsiteX2" fmla="*/ 588396 w 644350"/>
              <a:gd name="connsiteY2" fmla="*/ 10179 h 1799223"/>
              <a:gd name="connsiteX3" fmla="*/ 588396 w 644350"/>
              <a:gd name="connsiteY3" fmla="*/ 232816 h 1799223"/>
              <a:gd name="connsiteX4" fmla="*/ 405516 w 644350"/>
              <a:gd name="connsiteY4" fmla="*/ 447501 h 1799223"/>
              <a:gd name="connsiteX5" fmla="*/ 326003 w 644350"/>
              <a:gd name="connsiteY5" fmla="*/ 693992 h 1799223"/>
              <a:gd name="connsiteX6" fmla="*/ 421419 w 644350"/>
              <a:gd name="connsiteY6" fmla="*/ 1027946 h 1799223"/>
              <a:gd name="connsiteX7" fmla="*/ 644055 w 644350"/>
              <a:gd name="connsiteY7" fmla="*/ 1171070 h 1799223"/>
              <a:gd name="connsiteX8" fmla="*/ 461175 w 644350"/>
              <a:gd name="connsiteY8" fmla="*/ 1258534 h 1799223"/>
              <a:gd name="connsiteX9" fmla="*/ 143123 w 644350"/>
              <a:gd name="connsiteY9" fmla="*/ 1783320 h 1799223"/>
              <a:gd name="connsiteX0" fmla="*/ 0 w 644350"/>
              <a:gd name="connsiteY0" fmla="*/ 1791391 h 1791391"/>
              <a:gd name="connsiteX1" fmla="*/ 286246 w 644350"/>
              <a:gd name="connsiteY1" fmla="*/ 574841 h 1791391"/>
              <a:gd name="connsiteX2" fmla="*/ 453224 w 644350"/>
              <a:gd name="connsiteY2" fmla="*/ 137520 h 1791391"/>
              <a:gd name="connsiteX3" fmla="*/ 588396 w 644350"/>
              <a:gd name="connsiteY3" fmla="*/ 2347 h 1791391"/>
              <a:gd name="connsiteX4" fmla="*/ 588396 w 644350"/>
              <a:gd name="connsiteY4" fmla="*/ 224984 h 1791391"/>
              <a:gd name="connsiteX5" fmla="*/ 405516 w 644350"/>
              <a:gd name="connsiteY5" fmla="*/ 439669 h 1791391"/>
              <a:gd name="connsiteX6" fmla="*/ 326003 w 644350"/>
              <a:gd name="connsiteY6" fmla="*/ 686160 h 1791391"/>
              <a:gd name="connsiteX7" fmla="*/ 421419 w 644350"/>
              <a:gd name="connsiteY7" fmla="*/ 1020114 h 1791391"/>
              <a:gd name="connsiteX8" fmla="*/ 644055 w 644350"/>
              <a:gd name="connsiteY8" fmla="*/ 1163238 h 1791391"/>
              <a:gd name="connsiteX9" fmla="*/ 461175 w 644350"/>
              <a:gd name="connsiteY9" fmla="*/ 1250702 h 1791391"/>
              <a:gd name="connsiteX10" fmla="*/ 143123 w 644350"/>
              <a:gd name="connsiteY10" fmla="*/ 1775488 h 1791391"/>
              <a:gd name="connsiteX0" fmla="*/ 0 w 644350"/>
              <a:gd name="connsiteY0" fmla="*/ 1791391 h 1791391"/>
              <a:gd name="connsiteX1" fmla="*/ 286246 w 644350"/>
              <a:gd name="connsiteY1" fmla="*/ 574841 h 1791391"/>
              <a:gd name="connsiteX2" fmla="*/ 453224 w 644350"/>
              <a:gd name="connsiteY2" fmla="*/ 137520 h 1791391"/>
              <a:gd name="connsiteX3" fmla="*/ 588396 w 644350"/>
              <a:gd name="connsiteY3" fmla="*/ 2347 h 1791391"/>
              <a:gd name="connsiteX4" fmla="*/ 588396 w 644350"/>
              <a:gd name="connsiteY4" fmla="*/ 224984 h 1791391"/>
              <a:gd name="connsiteX5" fmla="*/ 405516 w 644350"/>
              <a:gd name="connsiteY5" fmla="*/ 439669 h 1791391"/>
              <a:gd name="connsiteX6" fmla="*/ 326003 w 644350"/>
              <a:gd name="connsiteY6" fmla="*/ 686160 h 1791391"/>
              <a:gd name="connsiteX7" fmla="*/ 421419 w 644350"/>
              <a:gd name="connsiteY7" fmla="*/ 1020114 h 1791391"/>
              <a:gd name="connsiteX8" fmla="*/ 644055 w 644350"/>
              <a:gd name="connsiteY8" fmla="*/ 1163238 h 1791391"/>
              <a:gd name="connsiteX9" fmla="*/ 461175 w 644350"/>
              <a:gd name="connsiteY9" fmla="*/ 1250702 h 1791391"/>
              <a:gd name="connsiteX10" fmla="*/ 152646 w 644350"/>
              <a:gd name="connsiteY10" fmla="*/ 1189901 h 1791391"/>
              <a:gd name="connsiteX0" fmla="*/ 0 w 511036"/>
              <a:gd name="connsiteY0" fmla="*/ 1196360 h 1268717"/>
              <a:gd name="connsiteX1" fmla="*/ 152932 w 511036"/>
              <a:gd name="connsiteY1" fmla="*/ 574841 h 1268717"/>
              <a:gd name="connsiteX2" fmla="*/ 319910 w 511036"/>
              <a:gd name="connsiteY2" fmla="*/ 137520 h 1268717"/>
              <a:gd name="connsiteX3" fmla="*/ 455082 w 511036"/>
              <a:gd name="connsiteY3" fmla="*/ 2347 h 1268717"/>
              <a:gd name="connsiteX4" fmla="*/ 455082 w 511036"/>
              <a:gd name="connsiteY4" fmla="*/ 224984 h 1268717"/>
              <a:gd name="connsiteX5" fmla="*/ 272202 w 511036"/>
              <a:gd name="connsiteY5" fmla="*/ 439669 h 1268717"/>
              <a:gd name="connsiteX6" fmla="*/ 192689 w 511036"/>
              <a:gd name="connsiteY6" fmla="*/ 686160 h 1268717"/>
              <a:gd name="connsiteX7" fmla="*/ 288105 w 511036"/>
              <a:gd name="connsiteY7" fmla="*/ 1020114 h 1268717"/>
              <a:gd name="connsiteX8" fmla="*/ 510741 w 511036"/>
              <a:gd name="connsiteY8" fmla="*/ 1163238 h 1268717"/>
              <a:gd name="connsiteX9" fmla="*/ 327861 w 511036"/>
              <a:gd name="connsiteY9" fmla="*/ 1250702 h 1268717"/>
              <a:gd name="connsiteX10" fmla="*/ 19332 w 511036"/>
              <a:gd name="connsiteY10" fmla="*/ 1189901 h 1268717"/>
              <a:gd name="connsiteX0" fmla="*/ 0 w 516851"/>
              <a:gd name="connsiteY0" fmla="*/ 1196360 h 1196360"/>
              <a:gd name="connsiteX1" fmla="*/ 152932 w 516851"/>
              <a:gd name="connsiteY1" fmla="*/ 574841 h 1196360"/>
              <a:gd name="connsiteX2" fmla="*/ 319910 w 516851"/>
              <a:gd name="connsiteY2" fmla="*/ 137520 h 1196360"/>
              <a:gd name="connsiteX3" fmla="*/ 455082 w 516851"/>
              <a:gd name="connsiteY3" fmla="*/ 2347 h 1196360"/>
              <a:gd name="connsiteX4" fmla="*/ 455082 w 516851"/>
              <a:gd name="connsiteY4" fmla="*/ 224984 h 1196360"/>
              <a:gd name="connsiteX5" fmla="*/ 272202 w 516851"/>
              <a:gd name="connsiteY5" fmla="*/ 439669 h 1196360"/>
              <a:gd name="connsiteX6" fmla="*/ 192689 w 516851"/>
              <a:gd name="connsiteY6" fmla="*/ 686160 h 1196360"/>
              <a:gd name="connsiteX7" fmla="*/ 288105 w 516851"/>
              <a:gd name="connsiteY7" fmla="*/ 1020114 h 1196360"/>
              <a:gd name="connsiteX8" fmla="*/ 510741 w 516851"/>
              <a:gd name="connsiteY8" fmla="*/ 1163238 h 1196360"/>
              <a:gd name="connsiteX9" fmla="*/ 19332 w 516851"/>
              <a:gd name="connsiteY9" fmla="*/ 1189901 h 1196360"/>
              <a:gd name="connsiteX0" fmla="*/ 0 w 475070"/>
              <a:gd name="connsiteY0" fmla="*/ 1196360 h 1196360"/>
              <a:gd name="connsiteX1" fmla="*/ 152932 w 475070"/>
              <a:gd name="connsiteY1" fmla="*/ 574841 h 1196360"/>
              <a:gd name="connsiteX2" fmla="*/ 319910 w 475070"/>
              <a:gd name="connsiteY2" fmla="*/ 137520 h 1196360"/>
              <a:gd name="connsiteX3" fmla="*/ 455082 w 475070"/>
              <a:gd name="connsiteY3" fmla="*/ 2347 h 1196360"/>
              <a:gd name="connsiteX4" fmla="*/ 455082 w 475070"/>
              <a:gd name="connsiteY4" fmla="*/ 224984 h 1196360"/>
              <a:gd name="connsiteX5" fmla="*/ 272202 w 475070"/>
              <a:gd name="connsiteY5" fmla="*/ 439669 h 1196360"/>
              <a:gd name="connsiteX6" fmla="*/ 192689 w 475070"/>
              <a:gd name="connsiteY6" fmla="*/ 686160 h 1196360"/>
              <a:gd name="connsiteX7" fmla="*/ 288105 w 475070"/>
              <a:gd name="connsiteY7" fmla="*/ 1020114 h 1196360"/>
              <a:gd name="connsiteX8" fmla="*/ 310770 w 475070"/>
              <a:gd name="connsiteY8" fmla="*/ 1040454 h 1196360"/>
              <a:gd name="connsiteX9" fmla="*/ 19332 w 475070"/>
              <a:gd name="connsiteY9" fmla="*/ 1189901 h 1196360"/>
              <a:gd name="connsiteX0" fmla="*/ 0 w 475070"/>
              <a:gd name="connsiteY0" fmla="*/ 1196360 h 1196360"/>
              <a:gd name="connsiteX1" fmla="*/ 152932 w 475070"/>
              <a:gd name="connsiteY1" fmla="*/ 574841 h 1196360"/>
              <a:gd name="connsiteX2" fmla="*/ 319910 w 475070"/>
              <a:gd name="connsiteY2" fmla="*/ 137520 h 1196360"/>
              <a:gd name="connsiteX3" fmla="*/ 455082 w 475070"/>
              <a:gd name="connsiteY3" fmla="*/ 2347 h 1196360"/>
              <a:gd name="connsiteX4" fmla="*/ 455082 w 475070"/>
              <a:gd name="connsiteY4" fmla="*/ 224984 h 1196360"/>
              <a:gd name="connsiteX5" fmla="*/ 272202 w 475070"/>
              <a:gd name="connsiteY5" fmla="*/ 439669 h 1196360"/>
              <a:gd name="connsiteX6" fmla="*/ 192689 w 475070"/>
              <a:gd name="connsiteY6" fmla="*/ 686160 h 1196360"/>
              <a:gd name="connsiteX7" fmla="*/ 288105 w 475070"/>
              <a:gd name="connsiteY7" fmla="*/ 1020114 h 1196360"/>
              <a:gd name="connsiteX8" fmla="*/ 310770 w 475070"/>
              <a:gd name="connsiteY8" fmla="*/ 1040454 h 1196360"/>
              <a:gd name="connsiteX9" fmla="*/ 66944 w 475070"/>
              <a:gd name="connsiteY9" fmla="*/ 972667 h 1196360"/>
              <a:gd name="connsiteX0" fmla="*/ 85988 w 408126"/>
              <a:gd name="connsiteY0" fmla="*/ 574841 h 1055539"/>
              <a:gd name="connsiteX1" fmla="*/ 252966 w 408126"/>
              <a:gd name="connsiteY1" fmla="*/ 137520 h 1055539"/>
              <a:gd name="connsiteX2" fmla="*/ 388138 w 408126"/>
              <a:gd name="connsiteY2" fmla="*/ 2347 h 1055539"/>
              <a:gd name="connsiteX3" fmla="*/ 388138 w 408126"/>
              <a:gd name="connsiteY3" fmla="*/ 224984 h 1055539"/>
              <a:gd name="connsiteX4" fmla="*/ 205258 w 408126"/>
              <a:gd name="connsiteY4" fmla="*/ 439669 h 1055539"/>
              <a:gd name="connsiteX5" fmla="*/ 125745 w 408126"/>
              <a:gd name="connsiteY5" fmla="*/ 686160 h 1055539"/>
              <a:gd name="connsiteX6" fmla="*/ 221161 w 408126"/>
              <a:gd name="connsiteY6" fmla="*/ 1020114 h 1055539"/>
              <a:gd name="connsiteX7" fmla="*/ 243826 w 408126"/>
              <a:gd name="connsiteY7" fmla="*/ 1040454 h 1055539"/>
              <a:gd name="connsiteX8" fmla="*/ 0 w 408126"/>
              <a:gd name="connsiteY8" fmla="*/ 972667 h 1055539"/>
              <a:gd name="connsiteX0" fmla="*/ 0 w 322138"/>
              <a:gd name="connsiteY0" fmla="*/ 574841 h 1076562"/>
              <a:gd name="connsiteX1" fmla="*/ 166978 w 322138"/>
              <a:gd name="connsiteY1" fmla="*/ 137520 h 1076562"/>
              <a:gd name="connsiteX2" fmla="*/ 302150 w 322138"/>
              <a:gd name="connsiteY2" fmla="*/ 2347 h 1076562"/>
              <a:gd name="connsiteX3" fmla="*/ 302150 w 322138"/>
              <a:gd name="connsiteY3" fmla="*/ 224984 h 1076562"/>
              <a:gd name="connsiteX4" fmla="*/ 119270 w 322138"/>
              <a:gd name="connsiteY4" fmla="*/ 439669 h 1076562"/>
              <a:gd name="connsiteX5" fmla="*/ 39757 w 322138"/>
              <a:gd name="connsiteY5" fmla="*/ 686160 h 1076562"/>
              <a:gd name="connsiteX6" fmla="*/ 135173 w 322138"/>
              <a:gd name="connsiteY6" fmla="*/ 1020114 h 1076562"/>
              <a:gd name="connsiteX7" fmla="*/ 157838 w 322138"/>
              <a:gd name="connsiteY7" fmla="*/ 1040454 h 1076562"/>
              <a:gd name="connsiteX8" fmla="*/ 66370 w 322138"/>
              <a:gd name="connsiteY8" fmla="*/ 1076562 h 1076562"/>
              <a:gd name="connsiteX0" fmla="*/ 0 w 322138"/>
              <a:gd name="connsiteY0" fmla="*/ 574841 h 1076562"/>
              <a:gd name="connsiteX1" fmla="*/ 166978 w 322138"/>
              <a:gd name="connsiteY1" fmla="*/ 137520 h 1076562"/>
              <a:gd name="connsiteX2" fmla="*/ 302150 w 322138"/>
              <a:gd name="connsiteY2" fmla="*/ 2347 h 1076562"/>
              <a:gd name="connsiteX3" fmla="*/ 302150 w 322138"/>
              <a:gd name="connsiteY3" fmla="*/ 224984 h 1076562"/>
              <a:gd name="connsiteX4" fmla="*/ 119270 w 322138"/>
              <a:gd name="connsiteY4" fmla="*/ 439669 h 1076562"/>
              <a:gd name="connsiteX5" fmla="*/ 39757 w 322138"/>
              <a:gd name="connsiteY5" fmla="*/ 686160 h 1076562"/>
              <a:gd name="connsiteX6" fmla="*/ 135173 w 322138"/>
              <a:gd name="connsiteY6" fmla="*/ 1020114 h 1076562"/>
              <a:gd name="connsiteX7" fmla="*/ 157838 w 322138"/>
              <a:gd name="connsiteY7" fmla="*/ 1040454 h 1076562"/>
              <a:gd name="connsiteX8" fmla="*/ 66370 w 322138"/>
              <a:gd name="connsiteY8" fmla="*/ 1076562 h 1076562"/>
              <a:gd name="connsiteX0" fmla="*/ 0 w 322138"/>
              <a:gd name="connsiteY0" fmla="*/ 574841 h 1076562"/>
              <a:gd name="connsiteX1" fmla="*/ 166978 w 322138"/>
              <a:gd name="connsiteY1" fmla="*/ 137520 h 1076562"/>
              <a:gd name="connsiteX2" fmla="*/ 302150 w 322138"/>
              <a:gd name="connsiteY2" fmla="*/ 2347 h 1076562"/>
              <a:gd name="connsiteX3" fmla="*/ 302150 w 322138"/>
              <a:gd name="connsiteY3" fmla="*/ 224984 h 1076562"/>
              <a:gd name="connsiteX4" fmla="*/ 119270 w 322138"/>
              <a:gd name="connsiteY4" fmla="*/ 439669 h 1076562"/>
              <a:gd name="connsiteX5" fmla="*/ 39757 w 322138"/>
              <a:gd name="connsiteY5" fmla="*/ 686160 h 1076562"/>
              <a:gd name="connsiteX6" fmla="*/ 135173 w 322138"/>
              <a:gd name="connsiteY6" fmla="*/ 1020114 h 1076562"/>
              <a:gd name="connsiteX7" fmla="*/ 66370 w 322138"/>
              <a:gd name="connsiteY7" fmla="*/ 1076562 h 1076562"/>
              <a:gd name="connsiteX0" fmla="*/ 0 w 322138"/>
              <a:gd name="connsiteY0" fmla="*/ 574841 h 1020114"/>
              <a:gd name="connsiteX1" fmla="*/ 166978 w 322138"/>
              <a:gd name="connsiteY1" fmla="*/ 137520 h 1020114"/>
              <a:gd name="connsiteX2" fmla="*/ 302150 w 322138"/>
              <a:gd name="connsiteY2" fmla="*/ 2347 h 1020114"/>
              <a:gd name="connsiteX3" fmla="*/ 302150 w 322138"/>
              <a:gd name="connsiteY3" fmla="*/ 224984 h 1020114"/>
              <a:gd name="connsiteX4" fmla="*/ 119270 w 322138"/>
              <a:gd name="connsiteY4" fmla="*/ 439669 h 1020114"/>
              <a:gd name="connsiteX5" fmla="*/ 39757 w 322138"/>
              <a:gd name="connsiteY5" fmla="*/ 686160 h 1020114"/>
              <a:gd name="connsiteX6" fmla="*/ 135173 w 322138"/>
              <a:gd name="connsiteY6" fmla="*/ 1020114 h 1020114"/>
              <a:gd name="connsiteX0" fmla="*/ 0 w 322138"/>
              <a:gd name="connsiteY0" fmla="*/ 574841 h 686160"/>
              <a:gd name="connsiteX1" fmla="*/ 166978 w 322138"/>
              <a:gd name="connsiteY1" fmla="*/ 137520 h 686160"/>
              <a:gd name="connsiteX2" fmla="*/ 302150 w 322138"/>
              <a:gd name="connsiteY2" fmla="*/ 2347 h 686160"/>
              <a:gd name="connsiteX3" fmla="*/ 302150 w 322138"/>
              <a:gd name="connsiteY3" fmla="*/ 224984 h 686160"/>
              <a:gd name="connsiteX4" fmla="*/ 119270 w 322138"/>
              <a:gd name="connsiteY4" fmla="*/ 439669 h 686160"/>
              <a:gd name="connsiteX5" fmla="*/ 39757 w 322138"/>
              <a:gd name="connsiteY5" fmla="*/ 686160 h 686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2138" h="686160">
                <a:moveTo>
                  <a:pt x="0" y="574841"/>
                </a:moveTo>
                <a:cubicBezTo>
                  <a:pt x="79513" y="300521"/>
                  <a:pt x="116620" y="232936"/>
                  <a:pt x="166978" y="137520"/>
                </a:cubicBezTo>
                <a:cubicBezTo>
                  <a:pt x="217336" y="42104"/>
                  <a:pt x="279621" y="-12230"/>
                  <a:pt x="302150" y="2347"/>
                </a:cubicBezTo>
                <a:cubicBezTo>
                  <a:pt x="324679" y="16924"/>
                  <a:pt x="332630" y="152097"/>
                  <a:pt x="302150" y="224984"/>
                </a:cubicBezTo>
                <a:cubicBezTo>
                  <a:pt x="271670" y="297871"/>
                  <a:pt x="163002" y="362806"/>
                  <a:pt x="119270" y="439669"/>
                </a:cubicBezTo>
                <a:cubicBezTo>
                  <a:pt x="75538" y="516532"/>
                  <a:pt x="37106" y="589419"/>
                  <a:pt x="39757" y="686160"/>
                </a:cubicBezTo>
              </a:path>
            </a:pathLst>
          </a:cu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7" name="Volný tvar 16"/>
          <p:cNvSpPr/>
          <p:nvPr/>
        </p:nvSpPr>
        <p:spPr>
          <a:xfrm>
            <a:off x="3594100" y="3879850"/>
            <a:ext cx="70946" cy="882672"/>
          </a:xfrm>
          <a:custGeom>
            <a:avLst/>
            <a:gdLst>
              <a:gd name="connsiteX0" fmla="*/ 0 w 76861"/>
              <a:gd name="connsiteY0" fmla="*/ 0 h 1741335"/>
              <a:gd name="connsiteX1" fmla="*/ 71561 w 76861"/>
              <a:gd name="connsiteY1" fmla="*/ 882594 h 1741335"/>
              <a:gd name="connsiteX2" fmla="*/ 71561 w 76861"/>
              <a:gd name="connsiteY2" fmla="*/ 1741335 h 1741335"/>
              <a:gd name="connsiteX3" fmla="*/ 71561 w 76861"/>
              <a:gd name="connsiteY3" fmla="*/ 1741335 h 1741335"/>
              <a:gd name="connsiteX0" fmla="*/ 0 w 76861"/>
              <a:gd name="connsiteY0" fmla="*/ 0 h 1741335"/>
              <a:gd name="connsiteX1" fmla="*/ 71561 w 76861"/>
              <a:gd name="connsiteY1" fmla="*/ 882594 h 1741335"/>
              <a:gd name="connsiteX2" fmla="*/ 71561 w 76861"/>
              <a:gd name="connsiteY2" fmla="*/ 1741335 h 1741335"/>
              <a:gd name="connsiteX0" fmla="*/ 0 w 71561"/>
              <a:gd name="connsiteY0" fmla="*/ 0 h 882594"/>
              <a:gd name="connsiteX1" fmla="*/ 71561 w 71561"/>
              <a:gd name="connsiteY1" fmla="*/ 882594 h 88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1561" h="882594">
                <a:moveTo>
                  <a:pt x="0" y="0"/>
                </a:moveTo>
                <a:cubicBezTo>
                  <a:pt x="29817" y="296186"/>
                  <a:pt x="59634" y="592372"/>
                  <a:pt x="71561" y="882594"/>
                </a:cubicBezTo>
              </a:path>
            </a:pathLst>
          </a:cu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smtClean="0"/>
              <a:t>Kraniální mediastinum – masa</a:t>
            </a:r>
            <a:endParaRPr lang="cs-CZ" sz="36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09625" y="2532063"/>
            <a:ext cx="3671888" cy="3019425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LL projekce</a:t>
            </a:r>
          </a:p>
          <a:p>
            <a:pPr>
              <a:defRPr/>
            </a:pPr>
            <a:r>
              <a:rPr lang="cs-CZ" sz="1700" dirty="0" smtClean="0"/>
              <a:t>Masa opacity měkké tkáně před srdeční siluetou</a:t>
            </a:r>
          </a:p>
          <a:p>
            <a:pPr>
              <a:defRPr/>
            </a:pPr>
            <a:r>
              <a:rPr lang="cs-CZ" sz="1700" dirty="0" smtClean="0"/>
              <a:t>Vymizení hranice mezi masou a srdeční siluetou</a:t>
            </a:r>
          </a:p>
          <a:p>
            <a:pPr>
              <a:defRPr/>
            </a:pPr>
            <a:r>
              <a:rPr lang="cs-CZ" sz="1700" dirty="0" smtClean="0"/>
              <a:t>Dorzální elevace trachey</a:t>
            </a:r>
          </a:p>
          <a:p>
            <a:pPr>
              <a:defRPr/>
            </a:pPr>
            <a:r>
              <a:rPr lang="cs-CZ" sz="1700" dirty="0" smtClean="0"/>
              <a:t>Kaudální dislokace kraniálních plicních laloků</a:t>
            </a:r>
          </a:p>
        </p:txBody>
      </p:sp>
      <p:cxnSp>
        <p:nvCxnSpPr>
          <p:cNvPr id="6" name="Přímá spojnice se šipkou 5"/>
          <p:cNvCxnSpPr/>
          <p:nvPr/>
        </p:nvCxnSpPr>
        <p:spPr>
          <a:xfrm>
            <a:off x="3200400" y="5029200"/>
            <a:ext cx="150813" cy="303213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se šipkou 6"/>
          <p:cNvCxnSpPr/>
          <p:nvPr/>
        </p:nvCxnSpPr>
        <p:spPr>
          <a:xfrm>
            <a:off x="3351213" y="4725988"/>
            <a:ext cx="150812" cy="303212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/>
          <p:cNvCxnSpPr/>
          <p:nvPr/>
        </p:nvCxnSpPr>
        <p:spPr>
          <a:xfrm>
            <a:off x="3425825" y="4340225"/>
            <a:ext cx="150813" cy="303213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Volný tvar 9"/>
          <p:cNvSpPr/>
          <p:nvPr/>
        </p:nvSpPr>
        <p:spPr>
          <a:xfrm>
            <a:off x="2730500" y="4845050"/>
            <a:ext cx="1192213" cy="287338"/>
          </a:xfrm>
          <a:custGeom>
            <a:avLst/>
            <a:gdLst>
              <a:gd name="connsiteX0" fmla="*/ 0 w 1191127"/>
              <a:gd name="connsiteY0" fmla="*/ 232702 h 306442"/>
              <a:gd name="connsiteX1" fmla="*/ 397043 w 1191127"/>
              <a:gd name="connsiteY1" fmla="*/ 292860 h 306442"/>
              <a:gd name="connsiteX2" fmla="*/ 553453 w 1191127"/>
              <a:gd name="connsiteY2" fmla="*/ 4102 h 306442"/>
              <a:gd name="connsiteX3" fmla="*/ 733927 w 1191127"/>
              <a:gd name="connsiteY3" fmla="*/ 124418 h 306442"/>
              <a:gd name="connsiteX4" fmla="*/ 962527 w 1191127"/>
              <a:gd name="connsiteY4" fmla="*/ 148481 h 306442"/>
              <a:gd name="connsiteX5" fmla="*/ 1191127 w 1191127"/>
              <a:gd name="connsiteY5" fmla="*/ 16134 h 306442"/>
              <a:gd name="connsiteX0" fmla="*/ 0 w 1191127"/>
              <a:gd name="connsiteY0" fmla="*/ 231765 h 286354"/>
              <a:gd name="connsiteX1" fmla="*/ 372979 w 1191127"/>
              <a:gd name="connsiteY1" fmla="*/ 267860 h 286354"/>
              <a:gd name="connsiteX2" fmla="*/ 553453 w 1191127"/>
              <a:gd name="connsiteY2" fmla="*/ 3165 h 286354"/>
              <a:gd name="connsiteX3" fmla="*/ 733927 w 1191127"/>
              <a:gd name="connsiteY3" fmla="*/ 123481 h 286354"/>
              <a:gd name="connsiteX4" fmla="*/ 962527 w 1191127"/>
              <a:gd name="connsiteY4" fmla="*/ 147544 h 286354"/>
              <a:gd name="connsiteX5" fmla="*/ 1191127 w 1191127"/>
              <a:gd name="connsiteY5" fmla="*/ 15197 h 286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91127" h="286354">
                <a:moveTo>
                  <a:pt x="0" y="231765"/>
                </a:moveTo>
                <a:cubicBezTo>
                  <a:pt x="152400" y="280894"/>
                  <a:pt x="280737" y="305960"/>
                  <a:pt x="372979" y="267860"/>
                </a:cubicBezTo>
                <a:cubicBezTo>
                  <a:pt x="465221" y="229760"/>
                  <a:pt x="493295" y="27228"/>
                  <a:pt x="553453" y="3165"/>
                </a:cubicBezTo>
                <a:cubicBezTo>
                  <a:pt x="613611" y="-20898"/>
                  <a:pt x="665748" y="99418"/>
                  <a:pt x="733927" y="123481"/>
                </a:cubicBezTo>
                <a:cubicBezTo>
                  <a:pt x="802106" y="147544"/>
                  <a:pt x="886327" y="165591"/>
                  <a:pt x="962527" y="147544"/>
                </a:cubicBezTo>
                <a:cubicBezTo>
                  <a:pt x="1038727" y="129497"/>
                  <a:pt x="1114927" y="72347"/>
                  <a:pt x="1191127" y="15197"/>
                </a:cubicBezTo>
              </a:path>
            </a:pathLst>
          </a:cu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1" name="Volný tvar 10"/>
          <p:cNvSpPr/>
          <p:nvPr/>
        </p:nvSpPr>
        <p:spPr>
          <a:xfrm>
            <a:off x="2466975" y="3657600"/>
            <a:ext cx="798513" cy="80963"/>
          </a:xfrm>
          <a:custGeom>
            <a:avLst/>
            <a:gdLst>
              <a:gd name="connsiteX0" fmla="*/ 0 w 800140"/>
              <a:gd name="connsiteY0" fmla="*/ 72189 h 99140"/>
              <a:gd name="connsiteX1" fmla="*/ 312821 w 800140"/>
              <a:gd name="connsiteY1" fmla="*/ 0 h 99140"/>
              <a:gd name="connsiteX2" fmla="*/ 577515 w 800140"/>
              <a:gd name="connsiteY2" fmla="*/ 72189 h 99140"/>
              <a:gd name="connsiteX3" fmla="*/ 697831 w 800140"/>
              <a:gd name="connsiteY3" fmla="*/ 96253 h 99140"/>
              <a:gd name="connsiteX4" fmla="*/ 794084 w 800140"/>
              <a:gd name="connsiteY4" fmla="*/ 12032 h 99140"/>
              <a:gd name="connsiteX5" fmla="*/ 782052 w 800140"/>
              <a:gd name="connsiteY5" fmla="*/ 12032 h 99140"/>
              <a:gd name="connsiteX0" fmla="*/ 0 w 799254"/>
              <a:gd name="connsiteY0" fmla="*/ 72189 h 80478"/>
              <a:gd name="connsiteX1" fmla="*/ 312821 w 799254"/>
              <a:gd name="connsiteY1" fmla="*/ 0 h 80478"/>
              <a:gd name="connsiteX2" fmla="*/ 577515 w 799254"/>
              <a:gd name="connsiteY2" fmla="*/ 72189 h 80478"/>
              <a:gd name="connsiteX3" fmla="*/ 709863 w 799254"/>
              <a:gd name="connsiteY3" fmla="*/ 72190 h 80478"/>
              <a:gd name="connsiteX4" fmla="*/ 794084 w 799254"/>
              <a:gd name="connsiteY4" fmla="*/ 12032 h 80478"/>
              <a:gd name="connsiteX5" fmla="*/ 782052 w 799254"/>
              <a:gd name="connsiteY5" fmla="*/ 12032 h 80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9254" h="80478">
                <a:moveTo>
                  <a:pt x="0" y="72189"/>
                </a:moveTo>
                <a:cubicBezTo>
                  <a:pt x="108284" y="36094"/>
                  <a:pt x="216569" y="0"/>
                  <a:pt x="312821" y="0"/>
                </a:cubicBezTo>
                <a:cubicBezTo>
                  <a:pt x="409073" y="0"/>
                  <a:pt x="511341" y="60157"/>
                  <a:pt x="577515" y="72189"/>
                </a:cubicBezTo>
                <a:cubicBezTo>
                  <a:pt x="643689" y="84221"/>
                  <a:pt x="673768" y="82216"/>
                  <a:pt x="709863" y="72190"/>
                </a:cubicBezTo>
                <a:cubicBezTo>
                  <a:pt x="745958" y="62164"/>
                  <a:pt x="782052" y="22058"/>
                  <a:pt x="794084" y="12032"/>
                </a:cubicBezTo>
                <a:cubicBezTo>
                  <a:pt x="806116" y="2006"/>
                  <a:pt x="795086" y="5013"/>
                  <a:pt x="782052" y="1203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" name="Volný tvar 2"/>
          <p:cNvSpPr/>
          <p:nvPr/>
        </p:nvSpPr>
        <p:spPr>
          <a:xfrm>
            <a:off x="3060700" y="3289300"/>
            <a:ext cx="1439863" cy="153988"/>
          </a:xfrm>
          <a:custGeom>
            <a:avLst/>
            <a:gdLst>
              <a:gd name="connsiteX0" fmla="*/ 0 w 1439186"/>
              <a:gd name="connsiteY0" fmla="*/ 153189 h 153189"/>
              <a:gd name="connsiteX1" fmla="*/ 349858 w 1439186"/>
              <a:gd name="connsiteY1" fmla="*/ 73676 h 153189"/>
              <a:gd name="connsiteX2" fmla="*/ 970059 w 1439186"/>
              <a:gd name="connsiteY2" fmla="*/ 2114 h 153189"/>
              <a:gd name="connsiteX3" fmla="*/ 1439186 w 1439186"/>
              <a:gd name="connsiteY3" fmla="*/ 25968 h 153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39186" h="153189">
                <a:moveTo>
                  <a:pt x="0" y="153189"/>
                </a:moveTo>
                <a:cubicBezTo>
                  <a:pt x="94091" y="126022"/>
                  <a:pt x="188182" y="98855"/>
                  <a:pt x="349858" y="73676"/>
                </a:cubicBezTo>
                <a:cubicBezTo>
                  <a:pt x="511534" y="48497"/>
                  <a:pt x="788504" y="10065"/>
                  <a:pt x="970059" y="2114"/>
                </a:cubicBezTo>
                <a:cubicBezTo>
                  <a:pt x="1151614" y="-5837"/>
                  <a:pt x="1295400" y="10065"/>
                  <a:pt x="1439186" y="25968"/>
                </a:cubicBezTo>
              </a:path>
            </a:pathLst>
          </a:cu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9" name="Volný tvar 8"/>
          <p:cNvSpPr/>
          <p:nvPr/>
        </p:nvSpPr>
        <p:spPr>
          <a:xfrm>
            <a:off x="3068638" y="3459163"/>
            <a:ext cx="1423987" cy="855662"/>
          </a:xfrm>
          <a:custGeom>
            <a:avLst/>
            <a:gdLst>
              <a:gd name="connsiteX0" fmla="*/ 0 w 1423284"/>
              <a:gd name="connsiteY0" fmla="*/ 0 h 855566"/>
              <a:gd name="connsiteX1" fmla="*/ 174929 w 1423284"/>
              <a:gd name="connsiteY1" fmla="*/ 166978 h 855566"/>
              <a:gd name="connsiteX2" fmla="*/ 572494 w 1423284"/>
              <a:gd name="connsiteY2" fmla="*/ 294199 h 855566"/>
              <a:gd name="connsiteX3" fmla="*/ 763326 w 1423284"/>
              <a:gd name="connsiteY3" fmla="*/ 683813 h 855566"/>
              <a:gd name="connsiteX4" fmla="*/ 850790 w 1423284"/>
              <a:gd name="connsiteY4" fmla="*/ 811033 h 855566"/>
              <a:gd name="connsiteX5" fmla="*/ 882595 w 1423284"/>
              <a:gd name="connsiteY5" fmla="*/ 834887 h 855566"/>
              <a:gd name="connsiteX6" fmla="*/ 970060 w 1423284"/>
              <a:gd name="connsiteY6" fmla="*/ 524786 h 855566"/>
              <a:gd name="connsiteX7" fmla="*/ 1423284 w 1423284"/>
              <a:gd name="connsiteY7" fmla="*/ 127221 h 855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23284" h="855566">
                <a:moveTo>
                  <a:pt x="0" y="0"/>
                </a:moveTo>
                <a:cubicBezTo>
                  <a:pt x="39756" y="58972"/>
                  <a:pt x="79513" y="117945"/>
                  <a:pt x="174929" y="166978"/>
                </a:cubicBezTo>
                <a:cubicBezTo>
                  <a:pt x="270345" y="216011"/>
                  <a:pt x="474428" y="208060"/>
                  <a:pt x="572494" y="294199"/>
                </a:cubicBezTo>
                <a:cubicBezTo>
                  <a:pt x="670560" y="380338"/>
                  <a:pt x="716943" y="597674"/>
                  <a:pt x="763326" y="683813"/>
                </a:cubicBezTo>
                <a:cubicBezTo>
                  <a:pt x="809709" y="769952"/>
                  <a:pt x="830912" y="785854"/>
                  <a:pt x="850790" y="811033"/>
                </a:cubicBezTo>
                <a:cubicBezTo>
                  <a:pt x="870668" y="836212"/>
                  <a:pt x="862717" y="882595"/>
                  <a:pt x="882595" y="834887"/>
                </a:cubicBezTo>
                <a:cubicBezTo>
                  <a:pt x="902473" y="787179"/>
                  <a:pt x="879945" y="642730"/>
                  <a:pt x="970060" y="524786"/>
                </a:cubicBezTo>
                <a:cubicBezTo>
                  <a:pt x="1060175" y="406842"/>
                  <a:pt x="1241729" y="267031"/>
                  <a:pt x="1423284" y="127221"/>
                </a:cubicBezTo>
              </a:path>
            </a:pathLst>
          </a:cu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altLang="cs-CZ" sz="3600" smtClean="0">
                <a:cs typeface="Trebuchet MS" panose="020B0603020202020204" pitchFamily="34" charset="0"/>
              </a:rPr>
              <a:t>Jaká je nejpravděpodobnější diagnóza?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5939"/>
          <a:stretch/>
        </p:blipFill>
        <p:spPr>
          <a:xfrm>
            <a:off x="809625" y="2438400"/>
            <a:ext cx="1652588" cy="3422650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>
              <a:buFont typeface="+mj-lt"/>
              <a:buAutoNum type="arabicParenR"/>
              <a:defRPr/>
            </a:pPr>
            <a:r>
              <a:rPr lang="cs-CZ" sz="1700" dirty="0" smtClean="0"/>
              <a:t>Hypertrofická osteodystrofie</a:t>
            </a:r>
            <a:endParaRPr lang="cs-CZ" sz="1700" dirty="0"/>
          </a:p>
          <a:p>
            <a:pPr>
              <a:buFont typeface="+mj-lt"/>
              <a:buAutoNum type="arabicParenR"/>
              <a:defRPr/>
            </a:pPr>
            <a:r>
              <a:rPr lang="cs-CZ" sz="1700" dirty="0" smtClean="0"/>
              <a:t>Hypertrofická osteopatie (akropachie)</a:t>
            </a:r>
          </a:p>
          <a:p>
            <a:pPr>
              <a:buFont typeface="+mj-lt"/>
              <a:buAutoNum type="arabicParenR"/>
              <a:defRPr/>
            </a:pPr>
            <a:r>
              <a:rPr lang="cs-CZ" sz="1700" dirty="0" smtClean="0"/>
              <a:t>Osteosarkom</a:t>
            </a:r>
          </a:p>
        </p:txBody>
      </p:sp>
      <p:pic>
        <p:nvPicPr>
          <p:cNvPr id="53253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213" y="2438400"/>
            <a:ext cx="1566862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smtClean="0"/>
              <a:t>Hypertrofická osteopatie (akropachie)</a:t>
            </a:r>
            <a:endParaRPr lang="cs-CZ" sz="36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5939"/>
          <a:stretch/>
        </p:blipFill>
        <p:spPr>
          <a:xfrm>
            <a:off x="809625" y="2438400"/>
            <a:ext cx="1652588" cy="3422650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cs-CZ" sz="1700" dirty="0" smtClean="0"/>
              <a:t>Při daném nálezu nutné vždy doplnit rtg. hrudníku</a:t>
            </a:r>
          </a:p>
          <a:p>
            <a:pPr>
              <a:defRPr/>
            </a:pPr>
            <a:r>
              <a:rPr lang="cs-CZ" sz="1700" dirty="0" smtClean="0"/>
              <a:t>Převážná většina pacientů současně trpí nádorovým onemocněním plic</a:t>
            </a:r>
          </a:p>
          <a:p>
            <a:pPr>
              <a:defRPr/>
            </a:pPr>
            <a:r>
              <a:rPr lang="cs-CZ" sz="1700" dirty="0" smtClean="0"/>
              <a:t>Etiopatogeneze doposud plně neznáma</a:t>
            </a:r>
          </a:p>
          <a:p>
            <a:pPr>
              <a:defRPr/>
            </a:pPr>
            <a:r>
              <a:rPr lang="cs-CZ" sz="1700" dirty="0" smtClean="0"/>
              <a:t>Při odstranění primární příčiny reverzibilní stav</a:t>
            </a:r>
          </a:p>
        </p:txBody>
      </p:sp>
      <p:pic>
        <p:nvPicPr>
          <p:cNvPr id="54277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213" y="2438400"/>
            <a:ext cx="1566862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smtClean="0"/>
              <a:t>Hypertrofická osteopatie (akropachie)</a:t>
            </a:r>
            <a:endParaRPr lang="cs-CZ" sz="36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5939"/>
          <a:stretch/>
        </p:blipFill>
        <p:spPr>
          <a:xfrm>
            <a:off x="809625" y="2438400"/>
            <a:ext cx="1652588" cy="3422650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cs-CZ" sz="1700" dirty="0" smtClean="0"/>
              <a:t>Rtg. nález:</a:t>
            </a:r>
          </a:p>
          <a:p>
            <a:pPr marL="625475" indent="-269875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b</a:t>
            </a:r>
            <a:r>
              <a:rPr lang="cs-CZ" sz="1700" dirty="0" smtClean="0"/>
              <a:t>ilaterálně generalizovaná hladká periostální proliferace</a:t>
            </a:r>
          </a:p>
          <a:p>
            <a:pPr marL="625475" indent="-269875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d</a:t>
            </a:r>
            <a:r>
              <a:rPr lang="cs-CZ" sz="1700" dirty="0" smtClean="0"/>
              <a:t>istální část dlouhých kostí (</a:t>
            </a:r>
            <a:r>
              <a:rPr lang="cs-CZ" sz="1700" dirty="0" err="1" smtClean="0"/>
              <a:t>antebrachium</a:t>
            </a:r>
            <a:r>
              <a:rPr lang="cs-CZ" sz="1700" dirty="0" smtClean="0"/>
              <a:t>, tarzus)</a:t>
            </a:r>
          </a:p>
          <a:p>
            <a:pPr marL="625475" indent="-269875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n</a:t>
            </a:r>
            <a:r>
              <a:rPr lang="cs-CZ" sz="1700" dirty="0" smtClean="0"/>
              <a:t>ejčastěji MTC/MTT</a:t>
            </a:r>
          </a:p>
          <a:p>
            <a:pPr marL="625475" indent="-269875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kloubní plochy postiženy velmi vzácně (minimum </a:t>
            </a:r>
            <a:r>
              <a:rPr lang="cs-CZ" sz="1700" dirty="0" err="1" smtClean="0"/>
              <a:t>periostu</a:t>
            </a:r>
            <a:r>
              <a:rPr lang="cs-CZ" sz="1700" dirty="0" smtClean="0"/>
              <a:t>)</a:t>
            </a:r>
          </a:p>
        </p:txBody>
      </p:sp>
      <p:pic>
        <p:nvPicPr>
          <p:cNvPr id="55301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213" y="2438400"/>
            <a:ext cx="1566862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smtClean="0"/>
              <a:t>Mediastinum</a:t>
            </a:r>
            <a:endParaRPr lang="cs-CZ" sz="36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809625" y="2222500"/>
            <a:ext cx="7524750" cy="3636963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Mediastinum = centrální prostor v dutině hrudní</a:t>
            </a:r>
          </a:p>
          <a:p>
            <a:pPr>
              <a:defRPr/>
            </a:pPr>
            <a:r>
              <a:rPr lang="cs-CZ" sz="1700" dirty="0" smtClean="0"/>
              <a:t>Začíná od ATCr a končí bránicí</a:t>
            </a:r>
          </a:p>
          <a:p>
            <a:pPr>
              <a:defRPr/>
            </a:pPr>
            <a:r>
              <a:rPr lang="cs-CZ" sz="1700" dirty="0" smtClean="0"/>
              <a:t>Kraniálně komunikuje s cervikální fascií, kaudálně s retroperitoneálním prostorem</a:t>
            </a:r>
          </a:p>
          <a:p>
            <a:pPr>
              <a:defRPr/>
            </a:pPr>
            <a:r>
              <a:rPr lang="cs-CZ" sz="1700" dirty="0" smtClean="0"/>
              <a:t>U většiny psů a koček je fenestrované – komunikace mezi levým a pravým hemitoraxem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804863" y="446088"/>
            <a:ext cx="2660650" cy="1617662"/>
          </a:xfrm>
        </p:spPr>
        <p:txBody>
          <a:bodyPr/>
          <a:lstStyle/>
          <a:p>
            <a:pPr>
              <a:defRPr/>
            </a:pPr>
            <a:r>
              <a:rPr lang="cs-CZ" dirty="0" smtClean="0"/>
              <a:t>Hypertrofická osteopatie</a:t>
            </a:r>
            <a:endParaRPr lang="cs-CZ" dirty="0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111" r="2484"/>
          <a:stretch/>
        </p:blipFill>
        <p:spPr>
          <a:xfrm>
            <a:off x="4686300" y="3362325"/>
            <a:ext cx="3581400" cy="2498725"/>
          </a:xfr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8" t="2386" r="2991" b="2187"/>
          <a:stretch>
            <a:fillRect/>
          </a:stretch>
        </p:blipFill>
        <p:spPr bwMode="auto">
          <a:xfrm>
            <a:off x="804863" y="2813050"/>
            <a:ext cx="26606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6" b="11856"/>
          <a:stretch>
            <a:fillRect/>
          </a:stretch>
        </p:blipFill>
        <p:spPr bwMode="auto">
          <a:xfrm>
            <a:off x="5402263" y="446088"/>
            <a:ext cx="2149475" cy="258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ál 10"/>
          <p:cNvSpPr/>
          <p:nvPr/>
        </p:nvSpPr>
        <p:spPr>
          <a:xfrm>
            <a:off x="6096000" y="825500"/>
            <a:ext cx="990600" cy="914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2" name="Ovál 11"/>
          <p:cNvSpPr/>
          <p:nvPr/>
        </p:nvSpPr>
        <p:spPr>
          <a:xfrm>
            <a:off x="5257800" y="4267200"/>
            <a:ext cx="1066800" cy="10731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smtClean="0"/>
              <a:t>Kraniodorzální mediastinum – masa</a:t>
            </a:r>
            <a:endParaRPr lang="cs-CZ" sz="3600" dirty="0"/>
          </a:p>
        </p:txBody>
      </p:sp>
      <p:pic>
        <p:nvPicPr>
          <p:cNvPr id="9" name="Zástupný symbol pro obsah 8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90600" y="2681288"/>
            <a:ext cx="2881313" cy="2720975"/>
          </a:xfrm>
        </p:spPr>
      </p:pic>
      <p:sp>
        <p:nvSpPr>
          <p:cNvPr id="2" name="Volný tvar 1"/>
          <p:cNvSpPr/>
          <p:nvPr/>
        </p:nvSpPr>
        <p:spPr>
          <a:xfrm>
            <a:off x="2058988" y="3467100"/>
            <a:ext cx="469900" cy="1630363"/>
          </a:xfrm>
          <a:custGeom>
            <a:avLst/>
            <a:gdLst>
              <a:gd name="connsiteX0" fmla="*/ 0 w 628458"/>
              <a:gd name="connsiteY0" fmla="*/ 2186609 h 2186609"/>
              <a:gd name="connsiteX1" fmla="*/ 63610 w 628458"/>
              <a:gd name="connsiteY1" fmla="*/ 1510748 h 2186609"/>
              <a:gd name="connsiteX2" fmla="*/ 230588 w 628458"/>
              <a:gd name="connsiteY2" fmla="*/ 1097280 h 2186609"/>
              <a:gd name="connsiteX3" fmla="*/ 588396 w 628458"/>
              <a:gd name="connsiteY3" fmla="*/ 357809 h 2186609"/>
              <a:gd name="connsiteX4" fmla="*/ 604299 w 628458"/>
              <a:gd name="connsiteY4" fmla="*/ 0 h 2186609"/>
              <a:gd name="connsiteX0" fmla="*/ 0 w 588396"/>
              <a:gd name="connsiteY0" fmla="*/ 1828800 h 1828800"/>
              <a:gd name="connsiteX1" fmla="*/ 63610 w 588396"/>
              <a:gd name="connsiteY1" fmla="*/ 1152939 h 1828800"/>
              <a:gd name="connsiteX2" fmla="*/ 230588 w 588396"/>
              <a:gd name="connsiteY2" fmla="*/ 739471 h 1828800"/>
              <a:gd name="connsiteX3" fmla="*/ 588396 w 588396"/>
              <a:gd name="connsiteY3" fmla="*/ 0 h 1828800"/>
              <a:gd name="connsiteX0" fmla="*/ 0 w 469126"/>
              <a:gd name="connsiteY0" fmla="*/ 1630017 h 1630017"/>
              <a:gd name="connsiteX1" fmla="*/ 63610 w 469126"/>
              <a:gd name="connsiteY1" fmla="*/ 954156 h 1630017"/>
              <a:gd name="connsiteX2" fmla="*/ 230588 w 469126"/>
              <a:gd name="connsiteY2" fmla="*/ 540688 h 1630017"/>
              <a:gd name="connsiteX3" fmla="*/ 469126 w 469126"/>
              <a:gd name="connsiteY3" fmla="*/ 0 h 1630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126" h="1630017">
                <a:moveTo>
                  <a:pt x="0" y="1630017"/>
                </a:moveTo>
                <a:cubicBezTo>
                  <a:pt x="12589" y="1382864"/>
                  <a:pt x="25179" y="1135711"/>
                  <a:pt x="63610" y="954156"/>
                </a:cubicBezTo>
                <a:cubicBezTo>
                  <a:pt x="102041" y="772601"/>
                  <a:pt x="163002" y="699714"/>
                  <a:pt x="230588" y="540688"/>
                </a:cubicBezTo>
                <a:cubicBezTo>
                  <a:pt x="298174" y="381662"/>
                  <a:pt x="406841" y="182880"/>
                  <a:pt x="469126" y="0"/>
                </a:cubicBezTo>
              </a:path>
            </a:pathLst>
          </a:cu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" name="Volný tvar 2"/>
          <p:cNvSpPr/>
          <p:nvPr/>
        </p:nvSpPr>
        <p:spPr>
          <a:xfrm>
            <a:off x="2528888" y="3522663"/>
            <a:ext cx="301625" cy="1582737"/>
          </a:xfrm>
          <a:custGeom>
            <a:avLst/>
            <a:gdLst>
              <a:gd name="connsiteX0" fmla="*/ 302149 w 302149"/>
              <a:gd name="connsiteY0" fmla="*/ 0 h 1582309"/>
              <a:gd name="connsiteX1" fmla="*/ 230588 w 302149"/>
              <a:gd name="connsiteY1" fmla="*/ 548640 h 1582309"/>
              <a:gd name="connsiteX2" fmla="*/ 111318 w 302149"/>
              <a:gd name="connsiteY2" fmla="*/ 842838 h 1582309"/>
              <a:gd name="connsiteX3" fmla="*/ 0 w 302149"/>
              <a:gd name="connsiteY3" fmla="*/ 1582309 h 1582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149" h="1582309">
                <a:moveTo>
                  <a:pt x="302149" y="0"/>
                </a:moveTo>
                <a:cubicBezTo>
                  <a:pt x="282271" y="204083"/>
                  <a:pt x="262393" y="408167"/>
                  <a:pt x="230588" y="548640"/>
                </a:cubicBezTo>
                <a:cubicBezTo>
                  <a:pt x="198783" y="689113"/>
                  <a:pt x="149749" y="670560"/>
                  <a:pt x="111318" y="842838"/>
                </a:cubicBezTo>
                <a:cubicBezTo>
                  <a:pt x="72887" y="1015116"/>
                  <a:pt x="36443" y="1298712"/>
                  <a:pt x="0" y="1582309"/>
                </a:cubicBezTo>
              </a:path>
            </a:pathLst>
          </a:cu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0" name="Volný tvar 9"/>
          <p:cNvSpPr/>
          <p:nvPr/>
        </p:nvSpPr>
        <p:spPr>
          <a:xfrm>
            <a:off x="1497013" y="3524250"/>
            <a:ext cx="1031875" cy="468313"/>
          </a:xfrm>
          <a:custGeom>
            <a:avLst/>
            <a:gdLst>
              <a:gd name="connsiteX0" fmla="*/ 0 w 1039528"/>
              <a:gd name="connsiteY0" fmla="*/ 308008 h 536613"/>
              <a:gd name="connsiteX1" fmla="*/ 250256 w 1039528"/>
              <a:gd name="connsiteY1" fmla="*/ 519764 h 536613"/>
              <a:gd name="connsiteX2" fmla="*/ 558265 w 1039528"/>
              <a:gd name="connsiteY2" fmla="*/ 510139 h 536613"/>
              <a:gd name="connsiteX3" fmla="*/ 789271 w 1039528"/>
              <a:gd name="connsiteY3" fmla="*/ 404261 h 536613"/>
              <a:gd name="connsiteX4" fmla="*/ 962526 w 1039528"/>
              <a:gd name="connsiteY4" fmla="*/ 192505 h 536613"/>
              <a:gd name="connsiteX5" fmla="*/ 1039528 w 1039528"/>
              <a:gd name="connsiteY5" fmla="*/ 0 h 536613"/>
              <a:gd name="connsiteX0" fmla="*/ 0 w 1039528"/>
              <a:gd name="connsiteY0" fmla="*/ 308008 h 515929"/>
              <a:gd name="connsiteX1" fmla="*/ 250256 w 1039528"/>
              <a:gd name="connsiteY1" fmla="*/ 481263 h 515929"/>
              <a:gd name="connsiteX2" fmla="*/ 558265 w 1039528"/>
              <a:gd name="connsiteY2" fmla="*/ 510139 h 515929"/>
              <a:gd name="connsiteX3" fmla="*/ 789271 w 1039528"/>
              <a:gd name="connsiteY3" fmla="*/ 404261 h 515929"/>
              <a:gd name="connsiteX4" fmla="*/ 962526 w 1039528"/>
              <a:gd name="connsiteY4" fmla="*/ 192505 h 515929"/>
              <a:gd name="connsiteX5" fmla="*/ 1039528 w 1039528"/>
              <a:gd name="connsiteY5" fmla="*/ 0 h 515929"/>
              <a:gd name="connsiteX0" fmla="*/ 0 w 1031294"/>
              <a:gd name="connsiteY0" fmla="*/ 260301 h 468222"/>
              <a:gd name="connsiteX1" fmla="*/ 250256 w 1031294"/>
              <a:gd name="connsiteY1" fmla="*/ 433556 h 468222"/>
              <a:gd name="connsiteX2" fmla="*/ 558265 w 1031294"/>
              <a:gd name="connsiteY2" fmla="*/ 462432 h 468222"/>
              <a:gd name="connsiteX3" fmla="*/ 789271 w 1031294"/>
              <a:gd name="connsiteY3" fmla="*/ 356554 h 468222"/>
              <a:gd name="connsiteX4" fmla="*/ 962526 w 1031294"/>
              <a:gd name="connsiteY4" fmla="*/ 144798 h 468222"/>
              <a:gd name="connsiteX5" fmla="*/ 1031294 w 1031294"/>
              <a:gd name="connsiteY5" fmla="*/ 0 h 468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31294" h="468222">
                <a:moveTo>
                  <a:pt x="0" y="260301"/>
                </a:moveTo>
                <a:cubicBezTo>
                  <a:pt x="78606" y="349334"/>
                  <a:pt x="157212" y="399867"/>
                  <a:pt x="250256" y="433556"/>
                </a:cubicBezTo>
                <a:cubicBezTo>
                  <a:pt x="343300" y="467245"/>
                  <a:pt x="468429" y="475266"/>
                  <a:pt x="558265" y="462432"/>
                </a:cubicBezTo>
                <a:cubicBezTo>
                  <a:pt x="648101" y="449598"/>
                  <a:pt x="721894" y="409493"/>
                  <a:pt x="789271" y="356554"/>
                </a:cubicBezTo>
                <a:cubicBezTo>
                  <a:pt x="856648" y="303615"/>
                  <a:pt x="920817" y="212175"/>
                  <a:pt x="962526" y="144798"/>
                </a:cubicBezTo>
                <a:cubicBezTo>
                  <a:pt x="1004235" y="77421"/>
                  <a:pt x="1013647" y="62564"/>
                  <a:pt x="1031294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5" b="5629"/>
          <a:stretch>
            <a:fillRect/>
          </a:stretch>
        </p:blipFill>
        <p:spPr bwMode="auto">
          <a:xfrm>
            <a:off x="900112" y="2553494"/>
            <a:ext cx="3062288" cy="297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ástupný symbol pro obsah 7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Méně častý výskyt</a:t>
            </a:r>
          </a:p>
          <a:p>
            <a:pPr>
              <a:defRPr/>
            </a:pPr>
            <a:r>
              <a:rPr lang="cs-CZ" sz="1700" dirty="0" smtClean="0"/>
              <a:t>Dislokace trachey</a:t>
            </a:r>
          </a:p>
          <a:p>
            <a:pPr>
              <a:defRPr/>
            </a:pPr>
            <a:r>
              <a:rPr lang="cs-CZ" sz="1700" dirty="0"/>
              <a:t>Trachea odtlačena </a:t>
            </a:r>
            <a:r>
              <a:rPr lang="cs-CZ" sz="1700" dirty="0" smtClean="0"/>
              <a:t>ventrálně</a:t>
            </a:r>
          </a:p>
          <a:p>
            <a:pPr>
              <a:defRPr/>
            </a:pPr>
            <a:r>
              <a:rPr lang="cs-CZ" sz="1700" dirty="0" smtClean="0"/>
              <a:t>Dif</a:t>
            </a:r>
            <a:r>
              <a:rPr lang="cs-CZ" sz="1700" dirty="0" smtClean="0"/>
              <a:t>. dg.:</a:t>
            </a:r>
          </a:p>
          <a:p>
            <a:pPr marL="627063" indent="-271463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n</a:t>
            </a:r>
            <a:r>
              <a:rPr lang="cs-CZ" sz="1700" dirty="0" smtClean="0"/>
              <a:t>eoplazie neuroendokrinního původu (neurofibrom, PNST)</a:t>
            </a:r>
          </a:p>
          <a:p>
            <a:pPr marL="627063" indent="-271463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p</a:t>
            </a:r>
            <a:r>
              <a:rPr lang="cs-CZ" sz="1700" dirty="0" smtClean="0"/>
              <a:t>aravertebrální a vertebrální neoplazie</a:t>
            </a:r>
          </a:p>
        </p:txBody>
      </p:sp>
      <p:sp>
        <p:nvSpPr>
          <p:cNvPr id="12" name="Volný tvar 11"/>
          <p:cNvSpPr/>
          <p:nvPr/>
        </p:nvSpPr>
        <p:spPr>
          <a:xfrm>
            <a:off x="1808957" y="3388917"/>
            <a:ext cx="674687" cy="649288"/>
          </a:xfrm>
          <a:custGeom>
            <a:avLst/>
            <a:gdLst>
              <a:gd name="connsiteX0" fmla="*/ 0 w 676787"/>
              <a:gd name="connsiteY0" fmla="*/ 606391 h 648305"/>
              <a:gd name="connsiteX1" fmla="*/ 269507 w 676787"/>
              <a:gd name="connsiteY1" fmla="*/ 644892 h 648305"/>
              <a:gd name="connsiteX2" fmla="*/ 558265 w 676787"/>
              <a:gd name="connsiteY2" fmla="*/ 529389 h 648305"/>
              <a:gd name="connsiteX3" fmla="*/ 664143 w 676787"/>
              <a:gd name="connsiteY3" fmla="*/ 356134 h 648305"/>
              <a:gd name="connsiteX4" fmla="*/ 673768 w 676787"/>
              <a:gd name="connsiteY4" fmla="*/ 154004 h 648305"/>
              <a:gd name="connsiteX5" fmla="*/ 654518 w 676787"/>
              <a:gd name="connsiteY5" fmla="*/ 48126 h 648305"/>
              <a:gd name="connsiteX6" fmla="*/ 625642 w 676787"/>
              <a:gd name="connsiteY6" fmla="*/ 0 h 648305"/>
              <a:gd name="connsiteX0" fmla="*/ 0 w 673768"/>
              <a:gd name="connsiteY0" fmla="*/ 606391 h 648305"/>
              <a:gd name="connsiteX1" fmla="*/ 269507 w 673768"/>
              <a:gd name="connsiteY1" fmla="*/ 644892 h 648305"/>
              <a:gd name="connsiteX2" fmla="*/ 558265 w 673768"/>
              <a:gd name="connsiteY2" fmla="*/ 529389 h 648305"/>
              <a:gd name="connsiteX3" fmla="*/ 654518 w 673768"/>
              <a:gd name="connsiteY3" fmla="*/ 336884 h 648305"/>
              <a:gd name="connsiteX4" fmla="*/ 673768 w 673768"/>
              <a:gd name="connsiteY4" fmla="*/ 154004 h 648305"/>
              <a:gd name="connsiteX5" fmla="*/ 654518 w 673768"/>
              <a:gd name="connsiteY5" fmla="*/ 48126 h 648305"/>
              <a:gd name="connsiteX6" fmla="*/ 625642 w 673768"/>
              <a:gd name="connsiteY6" fmla="*/ 0 h 648305"/>
              <a:gd name="connsiteX0" fmla="*/ 0 w 673796"/>
              <a:gd name="connsiteY0" fmla="*/ 606391 h 648902"/>
              <a:gd name="connsiteX1" fmla="*/ 269507 w 673796"/>
              <a:gd name="connsiteY1" fmla="*/ 644892 h 648902"/>
              <a:gd name="connsiteX2" fmla="*/ 548640 w 673796"/>
              <a:gd name="connsiteY2" fmla="*/ 519763 h 648902"/>
              <a:gd name="connsiteX3" fmla="*/ 654518 w 673796"/>
              <a:gd name="connsiteY3" fmla="*/ 336884 h 648902"/>
              <a:gd name="connsiteX4" fmla="*/ 673768 w 673796"/>
              <a:gd name="connsiteY4" fmla="*/ 154004 h 648902"/>
              <a:gd name="connsiteX5" fmla="*/ 654518 w 673796"/>
              <a:gd name="connsiteY5" fmla="*/ 48126 h 648902"/>
              <a:gd name="connsiteX6" fmla="*/ 625642 w 673796"/>
              <a:gd name="connsiteY6" fmla="*/ 0 h 648902"/>
              <a:gd name="connsiteX0" fmla="*/ 0 w 673926"/>
              <a:gd name="connsiteY0" fmla="*/ 606391 h 648902"/>
              <a:gd name="connsiteX1" fmla="*/ 269507 w 673926"/>
              <a:gd name="connsiteY1" fmla="*/ 644892 h 648902"/>
              <a:gd name="connsiteX2" fmla="*/ 539015 w 673926"/>
              <a:gd name="connsiteY2" fmla="*/ 519763 h 648902"/>
              <a:gd name="connsiteX3" fmla="*/ 654518 w 673926"/>
              <a:gd name="connsiteY3" fmla="*/ 336884 h 648902"/>
              <a:gd name="connsiteX4" fmla="*/ 673768 w 673926"/>
              <a:gd name="connsiteY4" fmla="*/ 154004 h 648902"/>
              <a:gd name="connsiteX5" fmla="*/ 654518 w 673926"/>
              <a:gd name="connsiteY5" fmla="*/ 48126 h 648902"/>
              <a:gd name="connsiteX6" fmla="*/ 625642 w 673926"/>
              <a:gd name="connsiteY6" fmla="*/ 0 h 648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3926" h="648902">
                <a:moveTo>
                  <a:pt x="0" y="606391"/>
                </a:moveTo>
                <a:cubicBezTo>
                  <a:pt x="88231" y="632058"/>
                  <a:pt x="179671" y="659330"/>
                  <a:pt x="269507" y="644892"/>
                </a:cubicBezTo>
                <a:cubicBezTo>
                  <a:pt x="359343" y="630454"/>
                  <a:pt x="474847" y="571098"/>
                  <a:pt x="539015" y="519763"/>
                </a:cubicBezTo>
                <a:cubicBezTo>
                  <a:pt x="603184" y="468428"/>
                  <a:pt x="632059" y="397844"/>
                  <a:pt x="654518" y="336884"/>
                </a:cubicBezTo>
                <a:cubicBezTo>
                  <a:pt x="676977" y="275924"/>
                  <a:pt x="673768" y="202130"/>
                  <a:pt x="673768" y="154004"/>
                </a:cubicBezTo>
                <a:cubicBezTo>
                  <a:pt x="673768" y="105878"/>
                  <a:pt x="662539" y="73793"/>
                  <a:pt x="654518" y="48126"/>
                </a:cubicBezTo>
                <a:cubicBezTo>
                  <a:pt x="646497" y="22459"/>
                  <a:pt x="636069" y="11229"/>
                  <a:pt x="625642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" name="Volný tvar 3"/>
          <p:cNvSpPr/>
          <p:nvPr/>
        </p:nvSpPr>
        <p:spPr>
          <a:xfrm>
            <a:off x="1077119" y="3144045"/>
            <a:ext cx="1963738" cy="233362"/>
          </a:xfrm>
          <a:custGeom>
            <a:avLst/>
            <a:gdLst>
              <a:gd name="connsiteX0" fmla="*/ 0 w 1963972"/>
              <a:gd name="connsiteY0" fmla="*/ 151075 h 233326"/>
              <a:gd name="connsiteX1" fmla="*/ 302149 w 1963972"/>
              <a:gd name="connsiteY1" fmla="*/ 214686 h 233326"/>
              <a:gd name="connsiteX2" fmla="*/ 667909 w 1963972"/>
              <a:gd name="connsiteY2" fmla="*/ 230588 h 233326"/>
              <a:gd name="connsiteX3" fmla="*/ 1089328 w 1963972"/>
              <a:gd name="connsiteY3" fmla="*/ 166978 h 233326"/>
              <a:gd name="connsiteX4" fmla="*/ 1550504 w 1963972"/>
              <a:gd name="connsiteY4" fmla="*/ 47708 h 233326"/>
              <a:gd name="connsiteX5" fmla="*/ 1518699 w 1963972"/>
              <a:gd name="connsiteY5" fmla="*/ 31806 h 233326"/>
              <a:gd name="connsiteX6" fmla="*/ 1963972 w 1963972"/>
              <a:gd name="connsiteY6" fmla="*/ 0 h 233326"/>
              <a:gd name="connsiteX0" fmla="*/ 0 w 1963972"/>
              <a:gd name="connsiteY0" fmla="*/ 151075 h 233326"/>
              <a:gd name="connsiteX1" fmla="*/ 302149 w 1963972"/>
              <a:gd name="connsiteY1" fmla="*/ 214686 h 233326"/>
              <a:gd name="connsiteX2" fmla="*/ 667909 w 1963972"/>
              <a:gd name="connsiteY2" fmla="*/ 230588 h 233326"/>
              <a:gd name="connsiteX3" fmla="*/ 1089328 w 1963972"/>
              <a:gd name="connsiteY3" fmla="*/ 166978 h 233326"/>
              <a:gd name="connsiteX4" fmla="*/ 1550504 w 1963972"/>
              <a:gd name="connsiteY4" fmla="*/ 47708 h 233326"/>
              <a:gd name="connsiteX5" fmla="*/ 1963972 w 1963972"/>
              <a:gd name="connsiteY5" fmla="*/ 0 h 233326"/>
              <a:gd name="connsiteX0" fmla="*/ 0 w 1963972"/>
              <a:gd name="connsiteY0" fmla="*/ 151075 h 233326"/>
              <a:gd name="connsiteX1" fmla="*/ 302149 w 1963972"/>
              <a:gd name="connsiteY1" fmla="*/ 214686 h 233326"/>
              <a:gd name="connsiteX2" fmla="*/ 667909 w 1963972"/>
              <a:gd name="connsiteY2" fmla="*/ 230588 h 233326"/>
              <a:gd name="connsiteX3" fmla="*/ 1089328 w 1963972"/>
              <a:gd name="connsiteY3" fmla="*/ 166978 h 233326"/>
              <a:gd name="connsiteX4" fmla="*/ 1359673 w 1963972"/>
              <a:gd name="connsiteY4" fmla="*/ 71562 h 233326"/>
              <a:gd name="connsiteX5" fmla="*/ 1550504 w 1963972"/>
              <a:gd name="connsiteY5" fmla="*/ 47708 h 233326"/>
              <a:gd name="connsiteX6" fmla="*/ 1963972 w 1963972"/>
              <a:gd name="connsiteY6" fmla="*/ 0 h 233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63972" h="233326">
                <a:moveTo>
                  <a:pt x="0" y="151075"/>
                </a:moveTo>
                <a:cubicBezTo>
                  <a:pt x="95415" y="176254"/>
                  <a:pt x="190831" y="201434"/>
                  <a:pt x="302149" y="214686"/>
                </a:cubicBezTo>
                <a:cubicBezTo>
                  <a:pt x="413467" y="227938"/>
                  <a:pt x="536713" y="238539"/>
                  <a:pt x="667909" y="230588"/>
                </a:cubicBezTo>
                <a:cubicBezTo>
                  <a:pt x="799106" y="222637"/>
                  <a:pt x="974034" y="193482"/>
                  <a:pt x="1089328" y="166978"/>
                </a:cubicBezTo>
                <a:cubicBezTo>
                  <a:pt x="1204622" y="140474"/>
                  <a:pt x="1282810" y="91440"/>
                  <a:pt x="1359673" y="71562"/>
                </a:cubicBezTo>
                <a:cubicBezTo>
                  <a:pt x="1436536" y="51684"/>
                  <a:pt x="1449788" y="59635"/>
                  <a:pt x="1550504" y="47708"/>
                </a:cubicBezTo>
                <a:lnTo>
                  <a:pt x="1963972" y="0"/>
                </a:lnTo>
              </a:path>
            </a:pathLst>
          </a:cu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2" grpId="0" animBg="1"/>
      <p:bldP spid="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cs-CZ" altLang="cs-CZ" sz="3600" dirty="0" smtClean="0">
                <a:cs typeface="Trebuchet MS" panose="020B0603020202020204" pitchFamily="34" charset="0"/>
              </a:rPr>
              <a:t>Kraniokaudální mediastinum – masa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809625" y="2222500"/>
            <a:ext cx="7524750" cy="363696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cs-CZ" sz="1700" dirty="0" smtClean="0"/>
              <a:t>Neoplazie srdce:</a:t>
            </a:r>
          </a:p>
          <a:p>
            <a:pPr marL="625475" indent="-269875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č</a:t>
            </a:r>
            <a:r>
              <a:rPr lang="cs-CZ" sz="1700" dirty="0" smtClean="0"/>
              <a:t>asto postihují povrch srdce nebo povrch velkých cév</a:t>
            </a:r>
          </a:p>
          <a:p>
            <a:pPr marL="625475" indent="-269875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primární neoplazie velmi vzácné – nejčastější:</a:t>
            </a:r>
          </a:p>
          <a:p>
            <a:pPr marL="911225" indent="-285750">
              <a:buFont typeface="Wingdings" panose="05000000000000000000" pitchFamily="2" charset="2"/>
              <a:buChar char="§"/>
              <a:defRPr/>
            </a:pPr>
            <a:r>
              <a:rPr lang="cs-CZ" sz="1700" dirty="0"/>
              <a:t>n</a:t>
            </a:r>
            <a:r>
              <a:rPr lang="cs-CZ" sz="1700" dirty="0" smtClean="0"/>
              <a:t>eoplazie srdeční báze (= chemodektomy)</a:t>
            </a:r>
          </a:p>
          <a:p>
            <a:pPr marL="911225" indent="-285750">
              <a:buFont typeface="Wingdings" panose="05000000000000000000" pitchFamily="2" charset="2"/>
              <a:buChar char="§"/>
              <a:defRPr/>
            </a:pPr>
            <a:r>
              <a:rPr lang="cs-CZ" sz="1700" dirty="0"/>
              <a:t>h</a:t>
            </a:r>
            <a:r>
              <a:rPr lang="cs-CZ" sz="1700" dirty="0" smtClean="0"/>
              <a:t>emangiosarkom (pravé ouško, pravé atrium)</a:t>
            </a:r>
          </a:p>
          <a:p>
            <a:pPr marL="911225" indent="-285750">
              <a:buFont typeface="Wingdings" panose="05000000000000000000" pitchFamily="2" charset="2"/>
              <a:buChar char="§"/>
              <a:defRPr/>
            </a:pPr>
            <a:r>
              <a:rPr lang="cs-CZ" sz="1700" dirty="0"/>
              <a:t>m</a:t>
            </a:r>
            <a:r>
              <a:rPr lang="cs-CZ" sz="1700" dirty="0" smtClean="0"/>
              <a:t>esotheliom (neoplazie z perikardu)</a:t>
            </a:r>
          </a:p>
          <a:p>
            <a:pPr marL="625475" indent="-269875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častější výskyt metastáz (lymfom, hemangiosarkom)</a:t>
            </a:r>
          </a:p>
          <a:p>
            <a:pPr marL="625475" indent="-269875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č</a:t>
            </a:r>
            <a:r>
              <a:rPr lang="cs-CZ" sz="1700" dirty="0" smtClean="0"/>
              <a:t>astá detekce kongestivního srdečního selhání a perikardiální efuze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8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688" y="2462213"/>
            <a:ext cx="2671762" cy="3159125"/>
          </a:xfr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cs-CZ" altLang="cs-CZ" sz="3600" dirty="0" smtClean="0">
                <a:cs typeface="Trebuchet MS" panose="020B0603020202020204" pitchFamily="34" charset="0"/>
              </a:rPr>
              <a:t>Neoplazie srdce</a:t>
            </a:r>
          </a:p>
        </p:txBody>
      </p:sp>
      <p:sp>
        <p:nvSpPr>
          <p:cNvPr id="9" name="Zástupný symbol pro obsah 8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Tumor srdeční báze (= chemodektom)</a:t>
            </a:r>
          </a:p>
          <a:p>
            <a:pPr>
              <a:defRPr/>
            </a:pPr>
            <a:r>
              <a:rPr lang="cs-CZ" sz="1700" dirty="0"/>
              <a:t>Elevace trachey dorzálně opacitou měkké tkáně</a:t>
            </a:r>
          </a:p>
          <a:p>
            <a:pPr>
              <a:defRPr/>
            </a:pPr>
            <a:r>
              <a:rPr lang="cs-CZ" sz="1700" dirty="0"/>
              <a:t>Méně invazivní, pomalu metastazují, riziko komprese atrií a zadních dutých žil</a:t>
            </a:r>
          </a:p>
          <a:p>
            <a:pPr>
              <a:defRPr/>
            </a:pPr>
            <a:r>
              <a:rPr lang="cs-CZ" sz="1700" dirty="0" smtClean="0"/>
              <a:t>Brachycefalická plemena</a:t>
            </a:r>
            <a:endParaRPr lang="cs-CZ" sz="1700" dirty="0"/>
          </a:p>
        </p:txBody>
      </p:sp>
      <p:sp>
        <p:nvSpPr>
          <p:cNvPr id="13" name="Ovál 12"/>
          <p:cNvSpPr/>
          <p:nvPr/>
        </p:nvSpPr>
        <p:spPr>
          <a:xfrm>
            <a:off x="2563812" y="3478213"/>
            <a:ext cx="706438" cy="6667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06" y="2459038"/>
            <a:ext cx="3768725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ál 10"/>
          <p:cNvSpPr/>
          <p:nvPr/>
        </p:nvSpPr>
        <p:spPr>
          <a:xfrm>
            <a:off x="2346325" y="3521075"/>
            <a:ext cx="762000" cy="762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cs-CZ" altLang="cs-CZ" sz="3600" dirty="0" err="1" smtClean="0">
                <a:cs typeface="Trebuchet MS" panose="020B0603020202020204" pitchFamily="34" charset="0"/>
              </a:rPr>
              <a:t>Kraniokaudální</a:t>
            </a:r>
            <a:r>
              <a:rPr lang="cs-CZ" altLang="cs-CZ" sz="3600" dirty="0" smtClean="0">
                <a:cs typeface="Trebuchet MS" panose="020B0603020202020204" pitchFamily="34" charset="0"/>
              </a:rPr>
              <a:t> mediastinum – masa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09625" y="2222500"/>
            <a:ext cx="7524750" cy="3636963"/>
          </a:xfrm>
        </p:spPr>
        <p:txBody>
          <a:bodyPr/>
          <a:lstStyle/>
          <a:p>
            <a:pPr>
              <a:defRPr/>
            </a:pPr>
            <a:r>
              <a:rPr lang="cs-CZ" sz="1700" dirty="0"/>
              <a:t>Imitace </a:t>
            </a:r>
            <a:r>
              <a:rPr lang="cs-CZ" sz="1700" dirty="0" smtClean="0"/>
              <a:t>masy:</a:t>
            </a:r>
            <a:endParaRPr lang="cs-CZ" sz="1700" dirty="0"/>
          </a:p>
          <a:p>
            <a:pPr marL="625475" indent="-269875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poststenotická dilatace </a:t>
            </a:r>
            <a:r>
              <a:rPr lang="cs-CZ" sz="1700" dirty="0" smtClean="0"/>
              <a:t>aorty</a:t>
            </a:r>
          </a:p>
          <a:p>
            <a:pPr marL="625475" indent="-269875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truncus </a:t>
            </a:r>
            <a:r>
              <a:rPr lang="cs-CZ" sz="1700" dirty="0"/>
              <a:t>pulmonalis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cs-CZ" altLang="cs-CZ" sz="3600" dirty="0">
                <a:cs typeface="Trebuchet MS" panose="020B0603020202020204" pitchFamily="34" charset="0"/>
              </a:rPr>
              <a:t>P</a:t>
            </a:r>
            <a:r>
              <a:rPr lang="cs-CZ" altLang="cs-CZ" sz="3600" dirty="0" smtClean="0">
                <a:cs typeface="Trebuchet MS" panose="020B0603020202020204" pitchFamily="34" charset="0"/>
              </a:rPr>
              <a:t>oststenotická dilatace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>
          <a:xfrm>
            <a:off x="809625" y="2174875"/>
            <a:ext cx="3671888" cy="576263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Aorta</a:t>
            </a:r>
            <a:endParaRPr lang="cs-CZ" sz="1700" dirty="0"/>
          </a:p>
        </p:txBody>
      </p:sp>
      <p:pic>
        <p:nvPicPr>
          <p:cNvPr id="9" name="Zástupný symbol pro obsah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592263" y="2925763"/>
            <a:ext cx="2122487" cy="2760662"/>
          </a:xfrm>
        </p:spPr>
      </p:pic>
      <p:sp>
        <p:nvSpPr>
          <p:cNvPr id="7" name="Zástupný symbol pro text 6"/>
          <p:cNvSpPr>
            <a:spLocks noGrp="1"/>
          </p:cNvSpPr>
          <p:nvPr>
            <p:ph type="body" sz="quarter" idx="3"/>
          </p:nvPr>
        </p:nvSpPr>
        <p:spPr>
          <a:xfrm>
            <a:off x="4662488" y="2174875"/>
            <a:ext cx="3671887" cy="576263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Truncus pulmonalis</a:t>
            </a:r>
            <a:endParaRPr lang="cs-CZ" sz="1700" dirty="0"/>
          </a:p>
        </p:txBody>
      </p:sp>
      <p:pic>
        <p:nvPicPr>
          <p:cNvPr id="10" name="Zástupný symbol pro obsah 9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440363" y="2928938"/>
            <a:ext cx="2116137" cy="2757487"/>
          </a:xfrm>
        </p:spPr>
      </p:pic>
      <p:cxnSp>
        <p:nvCxnSpPr>
          <p:cNvPr id="12" name="Přímá spojnice se šipkou 11"/>
          <p:cNvCxnSpPr/>
          <p:nvPr/>
        </p:nvCxnSpPr>
        <p:spPr>
          <a:xfrm flipH="1" flipV="1">
            <a:off x="2136775" y="3581400"/>
            <a:ext cx="179388" cy="228600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/>
          <p:cNvCxnSpPr/>
          <p:nvPr/>
        </p:nvCxnSpPr>
        <p:spPr>
          <a:xfrm flipV="1">
            <a:off x="2973388" y="3597275"/>
            <a:ext cx="206375" cy="266700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se šipkou 18"/>
          <p:cNvCxnSpPr/>
          <p:nvPr/>
        </p:nvCxnSpPr>
        <p:spPr>
          <a:xfrm flipV="1">
            <a:off x="7010400" y="4305300"/>
            <a:ext cx="228600" cy="228600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se šipkou 20"/>
          <p:cNvCxnSpPr/>
          <p:nvPr/>
        </p:nvCxnSpPr>
        <p:spPr>
          <a:xfrm flipV="1">
            <a:off x="6497638" y="3713163"/>
            <a:ext cx="0" cy="303212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smtClean="0"/>
              <a:t>Kaudální mediastinum – masa</a:t>
            </a:r>
            <a:endParaRPr lang="cs-CZ" sz="36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809625" y="2222500"/>
            <a:ext cx="7524750" cy="363696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cs-CZ" sz="1700" dirty="0" smtClean="0"/>
              <a:t>Masa vycházející z jícnu:</a:t>
            </a:r>
          </a:p>
          <a:p>
            <a:pPr marL="625475" indent="-269875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hiátová hernie</a:t>
            </a:r>
          </a:p>
          <a:p>
            <a:pPr marL="625475" indent="-269875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gastroezofageální intususcepce</a:t>
            </a:r>
          </a:p>
          <a:p>
            <a:pPr marL="625475" indent="-269875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n</a:t>
            </a:r>
            <a:r>
              <a:rPr lang="cs-CZ" sz="1700" dirty="0" smtClean="0"/>
              <a:t>eoplazie/granulomy</a:t>
            </a:r>
          </a:p>
          <a:p>
            <a:pPr>
              <a:defRPr/>
            </a:pPr>
            <a:r>
              <a:rPr lang="cs-CZ" sz="1700" dirty="0" smtClean="0"/>
              <a:t>Mediastinální cysta</a:t>
            </a:r>
          </a:p>
          <a:p>
            <a:pPr>
              <a:defRPr/>
            </a:pPr>
            <a:r>
              <a:rPr lang="cs-CZ" sz="1700" dirty="0" smtClean="0"/>
              <a:t>Absces vycházející z bránice</a:t>
            </a:r>
          </a:p>
          <a:p>
            <a:pPr>
              <a:defRPr/>
            </a:pPr>
            <a:r>
              <a:rPr lang="cs-CZ" sz="1700" dirty="0" smtClean="0"/>
              <a:t>Neoplazie</a:t>
            </a:r>
          </a:p>
          <a:p>
            <a:pPr>
              <a:defRPr/>
            </a:pPr>
            <a:r>
              <a:rPr lang="cs-CZ" sz="1700" dirty="0" smtClean="0"/>
              <a:t>Imitace </a:t>
            </a:r>
            <a:r>
              <a:rPr lang="cs-CZ" sz="1700" dirty="0"/>
              <a:t>masy:</a:t>
            </a:r>
          </a:p>
          <a:p>
            <a:pPr marL="625475" indent="-269875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konsolidace </a:t>
            </a:r>
            <a:r>
              <a:rPr lang="cs-CZ" sz="1700" dirty="0"/>
              <a:t>nebo masa v akcesorním plicním </a:t>
            </a:r>
            <a:r>
              <a:rPr lang="cs-CZ" sz="1700" dirty="0" smtClean="0"/>
              <a:t>laloku</a:t>
            </a:r>
            <a:endParaRPr lang="cs-CZ" sz="1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Zástupný symbol pro obsah 9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62488" y="2755900"/>
            <a:ext cx="3671887" cy="2571750"/>
          </a:xfrm>
        </p:spPr>
      </p:pic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212850" y="2312988"/>
            <a:ext cx="2865438" cy="3457575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smtClean="0"/>
              <a:t>Kaudální mediastinum – masa</a:t>
            </a:r>
            <a:endParaRPr lang="cs-CZ" sz="3600" dirty="0"/>
          </a:p>
        </p:txBody>
      </p:sp>
      <p:sp>
        <p:nvSpPr>
          <p:cNvPr id="8" name="Ovál 7"/>
          <p:cNvSpPr/>
          <p:nvPr/>
        </p:nvSpPr>
        <p:spPr>
          <a:xfrm>
            <a:off x="1828800" y="3886200"/>
            <a:ext cx="1589088" cy="1676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9" name="Ovál 8"/>
          <p:cNvSpPr/>
          <p:nvPr/>
        </p:nvSpPr>
        <p:spPr>
          <a:xfrm>
            <a:off x="6465888" y="3124200"/>
            <a:ext cx="1219200" cy="1066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smtClean="0"/>
              <a:t>Lymfadenopatie</a:t>
            </a:r>
            <a:endParaRPr lang="cs-CZ" sz="36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809625" y="2222500"/>
            <a:ext cx="7524750" cy="3636963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Generalizovaná</a:t>
            </a:r>
            <a:endParaRPr lang="cs-CZ" sz="1700" dirty="0"/>
          </a:p>
          <a:p>
            <a:pPr>
              <a:defRPr/>
            </a:pPr>
            <a:r>
              <a:rPr lang="cs-CZ" sz="1700" dirty="0"/>
              <a:t>R</a:t>
            </a:r>
            <a:r>
              <a:rPr lang="cs-CZ" sz="1700" dirty="0" smtClean="0"/>
              <a:t>egionální</a:t>
            </a:r>
          </a:p>
          <a:p>
            <a:pPr marL="355600" indent="0">
              <a:buFont typeface="Wingdings 2" panose="05020102010507070707" pitchFamily="18" charset="2"/>
              <a:buNone/>
              <a:defRPr/>
            </a:pPr>
            <a:endParaRPr lang="cs-CZ" sz="1700" dirty="0" smtClean="0"/>
          </a:p>
          <a:p>
            <a:pPr>
              <a:defRPr/>
            </a:pPr>
            <a:r>
              <a:rPr lang="cs-CZ" sz="1700" dirty="0" smtClean="0"/>
              <a:t>Dif. </a:t>
            </a:r>
            <a:r>
              <a:rPr lang="cs-CZ" sz="1700" dirty="0"/>
              <a:t>d</a:t>
            </a:r>
            <a:r>
              <a:rPr lang="cs-CZ" sz="1700" dirty="0" smtClean="0"/>
              <a:t>g.:</a:t>
            </a:r>
          </a:p>
          <a:p>
            <a:pPr marL="625475" indent="-269875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r</a:t>
            </a:r>
            <a:r>
              <a:rPr lang="cs-CZ" sz="1700" dirty="0" smtClean="0"/>
              <a:t>eaktivní – méně výrazná (reakce na zánět)</a:t>
            </a:r>
          </a:p>
          <a:p>
            <a:pPr marL="625475" indent="-269875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n</a:t>
            </a:r>
            <a:r>
              <a:rPr lang="cs-CZ" sz="1700" dirty="0" smtClean="0"/>
              <a:t>eoplastická – výraznější (kulatobuněčné neoplazie – lymfom)</a:t>
            </a:r>
            <a:endParaRPr lang="cs-CZ" sz="1700" dirty="0"/>
          </a:p>
          <a:p>
            <a:pPr marL="625475" indent="-269875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m</a:t>
            </a:r>
            <a:r>
              <a:rPr lang="cs-CZ" sz="1700" dirty="0" smtClean="0"/>
              <a:t>ykotické infekce (histoplazmóza – kalcifikace mízních uzlin)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smtClean="0"/>
              <a:t>Mízní uzliny dutiny hrudní</a:t>
            </a:r>
            <a:endParaRPr lang="cs-CZ" sz="36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54100" y="2335213"/>
            <a:ext cx="3182938" cy="3413125"/>
          </a:xfrm>
        </p:spPr>
      </p:pic>
      <p:pic>
        <p:nvPicPr>
          <p:cNvPr id="7" name="Zástupný symbol pro obsah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62488" y="2495550"/>
            <a:ext cx="3671887" cy="30924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Mediastinum</a:t>
            </a:r>
            <a:endParaRPr lang="cs-CZ" sz="3600" dirty="0">
              <a:ea typeface="+mj-ea"/>
            </a:endParaRP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7004" r="3761"/>
          <a:stretch/>
        </p:blipFill>
        <p:spPr>
          <a:xfrm>
            <a:off x="809625" y="2667000"/>
            <a:ext cx="3582988" cy="2532063"/>
          </a:xfrm>
        </p:spPr>
      </p:pic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Dělení didaktické (dle srdce): </a:t>
            </a:r>
            <a:endParaRPr lang="cs-CZ" sz="1700" dirty="0"/>
          </a:p>
          <a:p>
            <a:pPr marL="625475" indent="-26511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kraniální</a:t>
            </a:r>
          </a:p>
          <a:p>
            <a:pPr marL="625475" indent="-26511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s</a:t>
            </a:r>
            <a:r>
              <a:rPr lang="cs-CZ" sz="1700" dirty="0" smtClean="0"/>
              <a:t>třední (srdce)</a:t>
            </a:r>
          </a:p>
          <a:p>
            <a:pPr marL="625475" indent="-26511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k</a:t>
            </a:r>
            <a:r>
              <a:rPr lang="cs-CZ" sz="1700" dirty="0" smtClean="0"/>
              <a:t>audální</a:t>
            </a:r>
          </a:p>
          <a:p>
            <a:pPr marL="354013" indent="-354013" eaLnBrk="1" fontAlgn="auto" hangingPunct="1">
              <a:defRPr/>
            </a:pPr>
            <a:r>
              <a:rPr lang="cs-CZ" sz="1700" dirty="0" smtClean="0"/>
              <a:t>Dělení dle trachey:</a:t>
            </a:r>
          </a:p>
          <a:p>
            <a:pPr marL="625475" indent="-26511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d</a:t>
            </a:r>
            <a:r>
              <a:rPr lang="cs-CZ" sz="1700" dirty="0" smtClean="0"/>
              <a:t>orzální (nad tracheou)</a:t>
            </a:r>
          </a:p>
          <a:p>
            <a:pPr marL="625475" indent="-26511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v</a:t>
            </a:r>
            <a:r>
              <a:rPr lang="cs-CZ" sz="1700" dirty="0" smtClean="0"/>
              <a:t>entrální (pod tracheou)</a:t>
            </a:r>
            <a:endParaRPr lang="cs-CZ" sz="1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smtClean="0"/>
              <a:t>Hilární lymfadenopatie</a:t>
            </a:r>
            <a:endParaRPr lang="cs-CZ" sz="36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809625" y="2222500"/>
            <a:ext cx="7524750" cy="3636963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cs-CZ" sz="1700" dirty="0" smtClean="0"/>
              <a:t>Rtg. nález (tracheobronchiální mízní uzliny):</a:t>
            </a:r>
          </a:p>
          <a:p>
            <a:pPr marL="625475" indent="-269875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z</a:t>
            </a:r>
            <a:r>
              <a:rPr lang="cs-CZ" sz="1700" dirty="0" smtClean="0"/>
              <a:t>většení a zaoblení úhlu bifurkace</a:t>
            </a:r>
          </a:p>
          <a:p>
            <a:pPr marL="625475" indent="-269875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v</a:t>
            </a:r>
            <a:r>
              <a:rPr lang="cs-CZ" sz="1700" dirty="0" smtClean="0"/>
              <a:t>entrální elevace kaudálních principielních bronchů</a:t>
            </a:r>
          </a:p>
          <a:p>
            <a:pPr marL="625475" indent="-269875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komprese odstupu bronchů</a:t>
            </a:r>
          </a:p>
          <a:p>
            <a:pPr marL="625475" indent="-269875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z</a:t>
            </a:r>
            <a:r>
              <a:rPr lang="cs-CZ" sz="1700" dirty="0" smtClean="0"/>
              <a:t>aoblení odstupu bronchů</a:t>
            </a:r>
          </a:p>
          <a:p>
            <a:pPr>
              <a:defRPr/>
            </a:pPr>
            <a:r>
              <a:rPr lang="cs-CZ" sz="1700" dirty="0" smtClean="0"/>
              <a:t>Základní </a:t>
            </a:r>
            <a:r>
              <a:rPr lang="cs-CZ" sz="1700" dirty="0" err="1" smtClean="0"/>
              <a:t>dif</a:t>
            </a:r>
            <a:r>
              <a:rPr lang="cs-CZ" sz="1700" dirty="0" smtClean="0"/>
              <a:t>. dg.: </a:t>
            </a:r>
          </a:p>
          <a:p>
            <a:pPr marL="625475" indent="-269875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p</a:t>
            </a:r>
            <a:r>
              <a:rPr lang="cs-CZ" sz="1700" dirty="0" smtClean="0"/>
              <a:t>rimární neoplazie – lymfom, histiocytární sarkom</a:t>
            </a:r>
          </a:p>
          <a:p>
            <a:pPr marL="625475" indent="-269875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m</a:t>
            </a:r>
            <a:r>
              <a:rPr lang="cs-CZ" sz="1700" dirty="0" smtClean="0"/>
              <a:t>etastáze</a:t>
            </a:r>
          </a:p>
          <a:p>
            <a:pPr marL="625475" indent="-269875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m</a:t>
            </a:r>
            <a:r>
              <a:rPr lang="cs-CZ" sz="1700" dirty="0" smtClean="0"/>
              <a:t>ykotické infekce (endemické </a:t>
            </a:r>
            <a:r>
              <a:rPr lang="cs-CZ" sz="1700" dirty="0" smtClean="0"/>
              <a:t>oblasti)</a:t>
            </a:r>
            <a:endParaRPr lang="cs-CZ" sz="1700" dirty="0" smtClean="0"/>
          </a:p>
          <a:p>
            <a:pPr marL="625475" indent="-269875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z</a:t>
            </a:r>
            <a:r>
              <a:rPr lang="cs-CZ" sz="1700" dirty="0" smtClean="0"/>
              <a:t>áněty – </a:t>
            </a:r>
            <a:r>
              <a:rPr lang="cs-CZ" sz="1700" dirty="0"/>
              <a:t>g</a:t>
            </a:r>
            <a:r>
              <a:rPr lang="cs-CZ" sz="1700" dirty="0" smtClean="0"/>
              <a:t>ranulomatózní záněty (eosinofilní/lymfoidní)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8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2368550"/>
            <a:ext cx="3671888" cy="3346450"/>
          </a:xfr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smtClean="0"/>
              <a:t>Hilární lymfadenopatie</a:t>
            </a:r>
            <a:endParaRPr lang="cs-CZ" sz="36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DV/VD projekce</a:t>
            </a:r>
          </a:p>
          <a:p>
            <a:pPr>
              <a:defRPr/>
            </a:pPr>
            <a:r>
              <a:rPr lang="cs-CZ" sz="1700" dirty="0" smtClean="0"/>
              <a:t>Tracheobronchiální mízní uzliny</a:t>
            </a:r>
          </a:p>
          <a:p>
            <a:pPr>
              <a:defRPr/>
            </a:pPr>
            <a:r>
              <a:rPr lang="cs-CZ" sz="1700" dirty="0" smtClean="0"/>
              <a:t>Zvětšení a zaoblení úhlu bifurkace – 102˚ (fyziologicky 60˚)</a:t>
            </a:r>
          </a:p>
        </p:txBody>
      </p:sp>
      <p:sp>
        <p:nvSpPr>
          <p:cNvPr id="8" name="Volný tvar 7"/>
          <p:cNvSpPr/>
          <p:nvPr/>
        </p:nvSpPr>
        <p:spPr>
          <a:xfrm>
            <a:off x="2463800" y="3397250"/>
            <a:ext cx="520700" cy="471488"/>
          </a:xfrm>
          <a:custGeom>
            <a:avLst/>
            <a:gdLst>
              <a:gd name="connsiteX0" fmla="*/ 0 w 519765"/>
              <a:gd name="connsiteY0" fmla="*/ 0 h 471638"/>
              <a:gd name="connsiteX1" fmla="*/ 202131 w 519765"/>
              <a:gd name="connsiteY1" fmla="*/ 336884 h 471638"/>
              <a:gd name="connsiteX2" fmla="*/ 519765 w 519765"/>
              <a:gd name="connsiteY2" fmla="*/ 471638 h 471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9765" h="471638">
                <a:moveTo>
                  <a:pt x="0" y="0"/>
                </a:moveTo>
                <a:cubicBezTo>
                  <a:pt x="57752" y="129139"/>
                  <a:pt x="115504" y="258278"/>
                  <a:pt x="202131" y="336884"/>
                </a:cubicBezTo>
                <a:cubicBezTo>
                  <a:pt x="288759" y="415490"/>
                  <a:pt x="404262" y="443564"/>
                  <a:pt x="519765" y="47163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9" name="Volný tvar 8"/>
          <p:cNvSpPr/>
          <p:nvPr/>
        </p:nvSpPr>
        <p:spPr>
          <a:xfrm>
            <a:off x="1885950" y="3416300"/>
            <a:ext cx="282575" cy="452438"/>
          </a:xfrm>
          <a:custGeom>
            <a:avLst/>
            <a:gdLst>
              <a:gd name="connsiteX0" fmla="*/ 221381 w 282391"/>
              <a:gd name="connsiteY0" fmla="*/ 0 h 452388"/>
              <a:gd name="connsiteX1" fmla="*/ 279132 w 282391"/>
              <a:gd name="connsiteY1" fmla="*/ 288758 h 452388"/>
              <a:gd name="connsiteX2" fmla="*/ 134753 w 282391"/>
              <a:gd name="connsiteY2" fmla="*/ 423512 h 452388"/>
              <a:gd name="connsiteX3" fmla="*/ 0 w 282391"/>
              <a:gd name="connsiteY3" fmla="*/ 452388 h 45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391" h="452388">
                <a:moveTo>
                  <a:pt x="221381" y="0"/>
                </a:moveTo>
                <a:cubicBezTo>
                  <a:pt x="257475" y="109086"/>
                  <a:pt x="293570" y="218173"/>
                  <a:pt x="279132" y="288758"/>
                </a:cubicBezTo>
                <a:cubicBezTo>
                  <a:pt x="264694" y="359343"/>
                  <a:pt x="181275" y="396240"/>
                  <a:pt x="134753" y="423512"/>
                </a:cubicBezTo>
                <a:cubicBezTo>
                  <a:pt x="88231" y="450784"/>
                  <a:pt x="44115" y="451586"/>
                  <a:pt x="0" y="45238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0" name="Volný tvar 9"/>
          <p:cNvSpPr/>
          <p:nvPr/>
        </p:nvSpPr>
        <p:spPr>
          <a:xfrm>
            <a:off x="2146300" y="3894138"/>
            <a:ext cx="866775" cy="446087"/>
          </a:xfrm>
          <a:custGeom>
            <a:avLst/>
            <a:gdLst>
              <a:gd name="connsiteX0" fmla="*/ 0 w 991402"/>
              <a:gd name="connsiteY0" fmla="*/ 452984 h 501110"/>
              <a:gd name="connsiteX1" fmla="*/ 269507 w 991402"/>
              <a:gd name="connsiteY1" fmla="*/ 48723 h 501110"/>
              <a:gd name="connsiteX2" fmla="*/ 346509 w 991402"/>
              <a:gd name="connsiteY2" fmla="*/ 29472 h 501110"/>
              <a:gd name="connsiteX3" fmla="*/ 346509 w 991402"/>
              <a:gd name="connsiteY3" fmla="*/ 596 h 501110"/>
              <a:gd name="connsiteX4" fmla="*/ 462012 w 991402"/>
              <a:gd name="connsiteY4" fmla="*/ 58348 h 501110"/>
              <a:gd name="connsiteX5" fmla="*/ 635267 w 991402"/>
              <a:gd name="connsiteY5" fmla="*/ 135350 h 501110"/>
              <a:gd name="connsiteX6" fmla="*/ 866273 w 991402"/>
              <a:gd name="connsiteY6" fmla="*/ 308605 h 501110"/>
              <a:gd name="connsiteX7" fmla="*/ 991402 w 991402"/>
              <a:gd name="connsiteY7" fmla="*/ 501110 h 501110"/>
              <a:gd name="connsiteX0" fmla="*/ 0 w 991402"/>
              <a:gd name="connsiteY0" fmla="*/ 442016 h 490142"/>
              <a:gd name="connsiteX1" fmla="*/ 269507 w 991402"/>
              <a:gd name="connsiteY1" fmla="*/ 37755 h 490142"/>
              <a:gd name="connsiteX2" fmla="*/ 346509 w 991402"/>
              <a:gd name="connsiteY2" fmla="*/ 18504 h 490142"/>
              <a:gd name="connsiteX3" fmla="*/ 462012 w 991402"/>
              <a:gd name="connsiteY3" fmla="*/ 47380 h 490142"/>
              <a:gd name="connsiteX4" fmla="*/ 635267 w 991402"/>
              <a:gd name="connsiteY4" fmla="*/ 124382 h 490142"/>
              <a:gd name="connsiteX5" fmla="*/ 866273 w 991402"/>
              <a:gd name="connsiteY5" fmla="*/ 297637 h 490142"/>
              <a:gd name="connsiteX6" fmla="*/ 991402 w 991402"/>
              <a:gd name="connsiteY6" fmla="*/ 490142 h 490142"/>
              <a:gd name="connsiteX0" fmla="*/ 0 w 991402"/>
              <a:gd name="connsiteY0" fmla="*/ 446569 h 494695"/>
              <a:gd name="connsiteX1" fmla="*/ 269507 w 991402"/>
              <a:gd name="connsiteY1" fmla="*/ 42308 h 494695"/>
              <a:gd name="connsiteX2" fmla="*/ 385010 w 991402"/>
              <a:gd name="connsiteY2" fmla="*/ 13432 h 494695"/>
              <a:gd name="connsiteX3" fmla="*/ 462012 w 991402"/>
              <a:gd name="connsiteY3" fmla="*/ 51933 h 494695"/>
              <a:gd name="connsiteX4" fmla="*/ 635267 w 991402"/>
              <a:gd name="connsiteY4" fmla="*/ 128935 h 494695"/>
              <a:gd name="connsiteX5" fmla="*/ 866273 w 991402"/>
              <a:gd name="connsiteY5" fmla="*/ 302190 h 494695"/>
              <a:gd name="connsiteX6" fmla="*/ 991402 w 991402"/>
              <a:gd name="connsiteY6" fmla="*/ 494695 h 494695"/>
              <a:gd name="connsiteX0" fmla="*/ 0 w 866273"/>
              <a:gd name="connsiteY0" fmla="*/ 446569 h 446569"/>
              <a:gd name="connsiteX1" fmla="*/ 269507 w 866273"/>
              <a:gd name="connsiteY1" fmla="*/ 42308 h 446569"/>
              <a:gd name="connsiteX2" fmla="*/ 385010 w 866273"/>
              <a:gd name="connsiteY2" fmla="*/ 13432 h 446569"/>
              <a:gd name="connsiteX3" fmla="*/ 462012 w 866273"/>
              <a:gd name="connsiteY3" fmla="*/ 51933 h 446569"/>
              <a:gd name="connsiteX4" fmla="*/ 635267 w 866273"/>
              <a:gd name="connsiteY4" fmla="*/ 128935 h 446569"/>
              <a:gd name="connsiteX5" fmla="*/ 866273 w 866273"/>
              <a:gd name="connsiteY5" fmla="*/ 302190 h 446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6273" h="446569">
                <a:moveTo>
                  <a:pt x="0" y="446569"/>
                </a:moveTo>
                <a:cubicBezTo>
                  <a:pt x="105878" y="279731"/>
                  <a:pt x="205339" y="114497"/>
                  <a:pt x="269507" y="42308"/>
                </a:cubicBezTo>
                <a:cubicBezTo>
                  <a:pt x="333675" y="-29881"/>
                  <a:pt x="352926" y="11828"/>
                  <a:pt x="385010" y="13432"/>
                </a:cubicBezTo>
                <a:cubicBezTo>
                  <a:pt x="417094" y="15036"/>
                  <a:pt x="420303" y="32683"/>
                  <a:pt x="462012" y="51933"/>
                </a:cubicBezTo>
                <a:cubicBezTo>
                  <a:pt x="503722" y="71184"/>
                  <a:pt x="567890" y="87226"/>
                  <a:pt x="635267" y="128935"/>
                </a:cubicBezTo>
                <a:cubicBezTo>
                  <a:pt x="702644" y="170644"/>
                  <a:pt x="806917" y="241230"/>
                  <a:pt x="866273" y="30219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smtClean="0"/>
              <a:t>Hilární lymfadenopatie</a:t>
            </a:r>
            <a:endParaRPr lang="cs-CZ" sz="36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Zmnožení opacity měkké tkáně v oblasti tracheobronchiálních mízních uzlin </a:t>
            </a:r>
          </a:p>
          <a:p>
            <a:pPr>
              <a:defRPr/>
            </a:pPr>
            <a:r>
              <a:rPr lang="cs-CZ" sz="1700" dirty="0" smtClean="0"/>
              <a:t>Zvětšení a zaoblení úhlu bifurkace trachey</a:t>
            </a:r>
          </a:p>
          <a:p>
            <a:pPr>
              <a:defRPr/>
            </a:pPr>
            <a:r>
              <a:rPr lang="cs-CZ" sz="1700" dirty="0" smtClean="0"/>
              <a:t>Ventrální elevace  kaudálních principielních bronchů</a:t>
            </a:r>
          </a:p>
          <a:p>
            <a:pPr>
              <a:defRPr/>
            </a:pPr>
            <a:r>
              <a:rPr lang="cs-CZ" sz="1700" dirty="0" smtClean="0"/>
              <a:t>Komprese odstupu bronchů</a:t>
            </a:r>
          </a:p>
          <a:p>
            <a:pPr>
              <a:defRPr/>
            </a:pPr>
            <a:r>
              <a:rPr lang="cs-CZ" sz="1700" dirty="0" smtClean="0"/>
              <a:t>Zaoblení odstupu bronchů</a:t>
            </a:r>
          </a:p>
        </p:txBody>
      </p:sp>
      <p:cxnSp>
        <p:nvCxnSpPr>
          <p:cNvPr id="8" name="Přímá spojnice se šipkou 7"/>
          <p:cNvCxnSpPr/>
          <p:nvPr/>
        </p:nvCxnSpPr>
        <p:spPr>
          <a:xfrm>
            <a:off x="5638800" y="3124200"/>
            <a:ext cx="0" cy="228600"/>
          </a:xfrm>
          <a:prstGeom prst="straightConnector1">
            <a:avLst/>
          </a:prstGeom>
          <a:ln>
            <a:solidFill>
              <a:srgbClr val="FFFF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613" name="Picture 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2768600"/>
            <a:ext cx="3671888" cy="2546350"/>
          </a:xfr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smtClean="0"/>
              <a:t>Imitace hilární lymfadenopatie</a:t>
            </a:r>
            <a:endParaRPr lang="cs-CZ" sz="3600" dirty="0"/>
          </a:p>
        </p:txBody>
      </p:sp>
      <p:sp>
        <p:nvSpPr>
          <p:cNvPr id="7" name="Zástupný symbol pro text 6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>
              <a:defRPr/>
            </a:pPr>
            <a:r>
              <a:rPr lang="cs-CZ" sz="1700" dirty="0"/>
              <a:t>Zvětšení levého </a:t>
            </a:r>
            <a:r>
              <a:rPr lang="cs-CZ" sz="1700" dirty="0" smtClean="0"/>
              <a:t>atria</a:t>
            </a:r>
          </a:p>
          <a:p>
            <a:pPr>
              <a:defRPr/>
            </a:pPr>
            <a:r>
              <a:rPr lang="cs-CZ" sz="1700" dirty="0" smtClean="0"/>
              <a:t>Dorzální elevace levého principielního bronchu</a:t>
            </a:r>
          </a:p>
          <a:p>
            <a:pPr>
              <a:defRPr/>
            </a:pPr>
            <a:r>
              <a:rPr lang="cs-CZ" sz="1700" dirty="0" smtClean="0"/>
              <a:t>Při tracheobronchiální lymfadenopatii je ventrální deprese principielních bronchů</a:t>
            </a:r>
          </a:p>
        </p:txBody>
      </p:sp>
      <p:pic>
        <p:nvPicPr>
          <p:cNvPr id="13" name="Zástupný symbol pro obsah 12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3881" t="2871" r="2231" b="3078"/>
          <a:stretch/>
        </p:blipFill>
        <p:spPr>
          <a:xfrm>
            <a:off x="1143000" y="2590800"/>
            <a:ext cx="2438400" cy="2895600"/>
          </a:xfr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" r="4341"/>
          <a:stretch>
            <a:fillRect/>
          </a:stretch>
        </p:blipFill>
        <p:spPr bwMode="auto">
          <a:xfrm>
            <a:off x="809625" y="2551113"/>
            <a:ext cx="3170238" cy="297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8" y="2730500"/>
            <a:ext cx="3578225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smtClean="0"/>
              <a:t>Mediastinální lymfadenopatie</a:t>
            </a:r>
            <a:endParaRPr lang="cs-CZ" sz="36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Dorzoventrální rozšíření kraniálního mediastina opacitou měkké tkáně  ventrálně od trachey</a:t>
            </a:r>
            <a:endParaRPr lang="cs-CZ" sz="1700" dirty="0"/>
          </a:p>
        </p:txBody>
      </p:sp>
      <p:pic>
        <p:nvPicPr>
          <p:cNvPr id="70660" name="Picture 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25" y="2563813"/>
            <a:ext cx="3595688" cy="2955925"/>
          </a:xfr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50" y="2622550"/>
            <a:ext cx="3810000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1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663" y="2425700"/>
            <a:ext cx="2817812" cy="3232150"/>
          </a:xfr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smtClean="0"/>
              <a:t>Maligní histiocytóza</a:t>
            </a:r>
            <a:endParaRPr lang="cs-CZ" sz="36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Hilární a mediastinální lymfadenopatie (často s konsolidací plicních laloků)</a:t>
            </a:r>
          </a:p>
          <a:p>
            <a:pPr>
              <a:defRPr/>
            </a:pPr>
            <a:r>
              <a:rPr lang="cs-CZ" sz="1700" dirty="0" smtClean="0"/>
              <a:t>BSP, </a:t>
            </a:r>
            <a:r>
              <a:rPr lang="cs-CZ" sz="1700" dirty="0" smtClean="0"/>
              <a:t>FCR, </a:t>
            </a:r>
            <a:r>
              <a:rPr lang="cs-CZ" sz="1700" dirty="0" smtClean="0"/>
              <a:t>RTW</a:t>
            </a:r>
          </a:p>
        </p:txBody>
      </p:sp>
      <p:sp>
        <p:nvSpPr>
          <p:cNvPr id="6" name="Ovál 5"/>
          <p:cNvSpPr/>
          <p:nvPr/>
        </p:nvSpPr>
        <p:spPr>
          <a:xfrm>
            <a:off x="2124075" y="3076575"/>
            <a:ext cx="914400" cy="685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0" name="Ovál 9"/>
          <p:cNvSpPr/>
          <p:nvPr/>
        </p:nvSpPr>
        <p:spPr>
          <a:xfrm>
            <a:off x="2087563" y="3841750"/>
            <a:ext cx="938212" cy="76517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0" t="1337" r="8778"/>
          <a:stretch>
            <a:fillRect/>
          </a:stretch>
        </p:blipFill>
        <p:spPr bwMode="auto">
          <a:xfrm>
            <a:off x="893763" y="2441575"/>
            <a:ext cx="35052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ál 6"/>
          <p:cNvSpPr/>
          <p:nvPr/>
        </p:nvSpPr>
        <p:spPr>
          <a:xfrm>
            <a:off x="1133475" y="3668713"/>
            <a:ext cx="990600" cy="81597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9" name="Ovál 8"/>
          <p:cNvSpPr/>
          <p:nvPr/>
        </p:nvSpPr>
        <p:spPr>
          <a:xfrm rot="512748">
            <a:off x="2538413" y="3143250"/>
            <a:ext cx="1325562" cy="76993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7" grpId="0" animBg="1"/>
      <p:bldP spid="9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smtClean="0"/>
              <a:t>Sternální lymfadenopatie</a:t>
            </a:r>
            <a:endParaRPr lang="cs-CZ" sz="36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Svodná oblast pro hrudní stěnu a peritoneální dutinu </a:t>
            </a:r>
          </a:p>
          <a:p>
            <a:pPr>
              <a:defRPr/>
            </a:pPr>
            <a:r>
              <a:rPr lang="cs-CZ" sz="1700" dirty="0" smtClean="0"/>
              <a:t>Selektivní sternální lymfadenopatie = vyšetření dutiny břišní</a:t>
            </a:r>
          </a:p>
          <a:p>
            <a:pPr>
              <a:defRPr/>
            </a:pPr>
            <a:r>
              <a:rPr lang="cs-CZ" sz="1700" dirty="0" smtClean="0"/>
              <a:t>Dif. </a:t>
            </a:r>
            <a:r>
              <a:rPr lang="cs-CZ" sz="1700" dirty="0"/>
              <a:t>d</a:t>
            </a:r>
            <a:r>
              <a:rPr lang="cs-CZ" sz="1700" dirty="0" smtClean="0"/>
              <a:t>g.:</a:t>
            </a:r>
          </a:p>
          <a:p>
            <a:pPr marL="627063" indent="-265113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n</a:t>
            </a:r>
            <a:r>
              <a:rPr lang="cs-CZ" sz="1700" dirty="0" smtClean="0"/>
              <a:t>eoplazie</a:t>
            </a:r>
          </a:p>
          <a:p>
            <a:pPr marL="627063" indent="-265113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chronické záněty</a:t>
            </a:r>
          </a:p>
        </p:txBody>
      </p:sp>
      <p:pic>
        <p:nvPicPr>
          <p:cNvPr id="9" name="Zástupný symbol pro obsah 8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09625" y="2681288"/>
            <a:ext cx="3533775" cy="2719387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925" y="2932113"/>
            <a:ext cx="2543175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smtClean="0"/>
              <a:t>Sternální lymfadenopatie</a:t>
            </a:r>
            <a:endParaRPr lang="cs-CZ" sz="3600" dirty="0"/>
          </a:p>
        </p:txBody>
      </p:sp>
      <p:pic>
        <p:nvPicPr>
          <p:cNvPr id="73731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300" y="2530475"/>
            <a:ext cx="3030538" cy="3022600"/>
          </a:xfr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732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488" y="2573338"/>
            <a:ext cx="3671887" cy="2936875"/>
          </a:xfr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smtClean="0"/>
              <a:t>Kalcifikace v mízních uzlinách</a:t>
            </a:r>
            <a:endParaRPr lang="cs-CZ" sz="36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>
              <a:defRPr/>
            </a:pPr>
            <a:r>
              <a:rPr lang="cs-CZ" sz="1700" dirty="0" err="1" smtClean="0"/>
              <a:t>Dif</a:t>
            </a:r>
            <a:r>
              <a:rPr lang="cs-CZ" sz="1700" dirty="0" smtClean="0"/>
              <a:t>. </a:t>
            </a:r>
            <a:r>
              <a:rPr lang="cs-CZ" sz="1700" dirty="0"/>
              <a:t>d</a:t>
            </a:r>
            <a:r>
              <a:rPr lang="cs-CZ" sz="1700" dirty="0" smtClean="0"/>
              <a:t>g.:</a:t>
            </a:r>
          </a:p>
          <a:p>
            <a:pPr marL="627063" indent="-265113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h</a:t>
            </a:r>
            <a:r>
              <a:rPr lang="cs-CZ" sz="1700" dirty="0" smtClean="0"/>
              <a:t>istoplazmóza (endemické oblasti) – kalcifikace ve fázi  hojení (následek prodělané infekce)</a:t>
            </a:r>
          </a:p>
          <a:p>
            <a:pPr marL="627063" indent="-265113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aspirace baryové kontrastní látky a transport do mízních </a:t>
            </a:r>
            <a:r>
              <a:rPr lang="cs-CZ" sz="1700" dirty="0" smtClean="0"/>
              <a:t>uzlin (viz obrázek)</a:t>
            </a:r>
            <a:endParaRPr lang="cs-CZ" sz="1700" dirty="0" smtClean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08063" y="2414588"/>
            <a:ext cx="3275012" cy="32543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smtClean="0"/>
              <a:t>Aspirace baryového kontrastu</a:t>
            </a:r>
            <a:endParaRPr lang="cs-CZ" sz="36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09625" y="2174875"/>
            <a:ext cx="3671888" cy="576263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Po 2 letech</a:t>
            </a:r>
            <a:endParaRPr lang="cs-CZ" sz="17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165225" y="2763838"/>
            <a:ext cx="2976563" cy="3084512"/>
          </a:xfrm>
        </p:spPr>
      </p:pic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62488" y="2174875"/>
            <a:ext cx="3671887" cy="576263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Po 2 letech</a:t>
            </a:r>
            <a:endParaRPr lang="cs-CZ" sz="1700" dirty="0"/>
          </a:p>
        </p:txBody>
      </p:sp>
      <p:pic>
        <p:nvPicPr>
          <p:cNvPr id="10" name="Zástupný symbol pro obsah 9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718050" y="2763838"/>
            <a:ext cx="3560763" cy="3084512"/>
          </a:xfrm>
        </p:spPr>
      </p:pic>
      <p:sp>
        <p:nvSpPr>
          <p:cNvPr id="7" name="Ovál 6"/>
          <p:cNvSpPr/>
          <p:nvPr/>
        </p:nvSpPr>
        <p:spPr>
          <a:xfrm>
            <a:off x="1833563" y="3848100"/>
            <a:ext cx="838200" cy="838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8" name="Ovál 7"/>
          <p:cNvSpPr/>
          <p:nvPr/>
        </p:nvSpPr>
        <p:spPr>
          <a:xfrm>
            <a:off x="5943600" y="3657600"/>
            <a:ext cx="1295400" cy="838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685800" y="2971800"/>
            <a:ext cx="7526338" cy="1468438"/>
          </a:xfrm>
        </p:spPr>
        <p:txBody>
          <a:bodyPr/>
          <a:lstStyle/>
          <a:p>
            <a:pPr>
              <a:defRPr/>
            </a:pPr>
            <a:r>
              <a:rPr lang="cs-CZ" sz="4000" dirty="0" smtClean="0"/>
              <a:t>Mediastinum</a:t>
            </a:r>
            <a:endParaRPr lang="cs-CZ" sz="4000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>
          <a:xfrm>
            <a:off x="804863" y="5281613"/>
            <a:ext cx="7526337" cy="433387"/>
          </a:xfrm>
        </p:spPr>
        <p:txBody>
          <a:bodyPr/>
          <a:lstStyle/>
          <a:p>
            <a:pPr>
              <a:defRPr/>
            </a:pP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smtClean="0"/>
              <a:t>Tekutina v mediastinu</a:t>
            </a:r>
            <a:endParaRPr lang="cs-CZ" sz="36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809625" y="2222500"/>
            <a:ext cx="7524750" cy="3636963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Dif. </a:t>
            </a:r>
            <a:r>
              <a:rPr lang="cs-CZ" sz="1700" dirty="0"/>
              <a:t>d</a:t>
            </a:r>
            <a:r>
              <a:rPr lang="cs-CZ" sz="1700" dirty="0" smtClean="0"/>
              <a:t>g.:</a:t>
            </a:r>
          </a:p>
          <a:p>
            <a:pPr marL="627063" indent="-265113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t</a:t>
            </a:r>
            <a:r>
              <a:rPr lang="cs-CZ" sz="1700" dirty="0" smtClean="0"/>
              <a:t>uk v mediastinu</a:t>
            </a:r>
          </a:p>
          <a:p>
            <a:pPr marL="627063" indent="-265113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a</a:t>
            </a:r>
            <a:r>
              <a:rPr lang="cs-CZ" sz="1700" dirty="0" smtClean="0"/>
              <a:t>kutní systémová onemocnění</a:t>
            </a:r>
          </a:p>
          <a:p>
            <a:pPr marL="627063" indent="-265113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k</a:t>
            </a:r>
            <a:r>
              <a:rPr lang="cs-CZ" sz="1700" dirty="0" smtClean="0"/>
              <a:t>rvácení</a:t>
            </a:r>
            <a:endParaRPr lang="cs-CZ" sz="1700" dirty="0"/>
          </a:p>
          <a:p>
            <a:pPr marL="627063" indent="-265113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h</a:t>
            </a:r>
            <a:r>
              <a:rPr lang="cs-CZ" sz="1700" dirty="0" smtClean="0"/>
              <a:t>ypoproteinémie</a:t>
            </a:r>
            <a:endParaRPr lang="cs-CZ" sz="1700" dirty="0"/>
          </a:p>
          <a:p>
            <a:pPr marL="627063" indent="-265113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pravostranné srdeční selhání</a:t>
            </a:r>
          </a:p>
          <a:p>
            <a:pPr marL="627063" indent="-265113">
              <a:buFont typeface="Wingdings" panose="05000000000000000000" pitchFamily="2" charset="2"/>
              <a:buChar char="Ø"/>
              <a:defRPr/>
            </a:pPr>
            <a:r>
              <a:rPr lang="cs-CZ" sz="1700" dirty="0" err="1" smtClean="0"/>
              <a:t>chylomediastinum</a:t>
            </a:r>
            <a:endParaRPr lang="cs-CZ" sz="1700" dirty="0" smtClean="0"/>
          </a:p>
          <a:p>
            <a:pPr marL="627063" indent="-265113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n</a:t>
            </a:r>
            <a:r>
              <a:rPr lang="cs-CZ" sz="1700" dirty="0" smtClean="0"/>
              <a:t>eoplazie</a:t>
            </a:r>
            <a:endParaRPr lang="cs-CZ" sz="1700" dirty="0"/>
          </a:p>
          <a:p>
            <a:pPr marL="627063" indent="-265113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t</a:t>
            </a:r>
            <a:r>
              <a:rPr lang="cs-CZ" sz="1700" dirty="0" smtClean="0"/>
              <a:t>ekutina z pleurálního prostoru u fenestrujícího mediastina</a:t>
            </a:r>
            <a:endParaRPr lang="cs-CZ" sz="1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smtClean="0"/>
              <a:t>Tekutina v mediastinu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09625" y="2222500"/>
            <a:ext cx="7524750" cy="3636963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Rtg. nález:</a:t>
            </a:r>
          </a:p>
          <a:p>
            <a:pPr marL="625475" indent="-269875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r</a:t>
            </a:r>
            <a:r>
              <a:rPr lang="cs-CZ" sz="1700" dirty="0" smtClean="0"/>
              <a:t>everzní fisury – tvar klínu mezi plicními laloky, báze vycházející z mediastina a směrem k periférii se </a:t>
            </a:r>
            <a:r>
              <a:rPr lang="cs-CZ" sz="1700" dirty="0" err="1" smtClean="0"/>
              <a:t>zúžuje</a:t>
            </a:r>
            <a:endParaRPr lang="cs-CZ" sz="1700" dirty="0" smtClean="0"/>
          </a:p>
          <a:p>
            <a:pPr marL="625475" indent="-269875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o</a:t>
            </a:r>
            <a:r>
              <a:rPr lang="cs-CZ" sz="1700" dirty="0" smtClean="0"/>
              <a:t>pacita </a:t>
            </a:r>
            <a:r>
              <a:rPr lang="cs-CZ" sz="1700" dirty="0" smtClean="0"/>
              <a:t>měkké </a:t>
            </a:r>
            <a:r>
              <a:rPr lang="cs-CZ" sz="1700" dirty="0" smtClean="0"/>
              <a:t>tkáně ventrálně pod srdeční siluetou</a:t>
            </a:r>
          </a:p>
          <a:p>
            <a:pPr marL="625475" indent="-269875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v</a:t>
            </a:r>
            <a:r>
              <a:rPr lang="cs-CZ" sz="1700" dirty="0" smtClean="0"/>
              <a:t>ymizení ventrálního ohraničení srdeční siluety</a:t>
            </a:r>
          </a:p>
          <a:p>
            <a:pPr marL="625475" indent="-269875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v</a:t>
            </a:r>
            <a:r>
              <a:rPr lang="cs-CZ" sz="1700" dirty="0" smtClean="0"/>
              <a:t> DV projekci rozšíření kaudálního mediastina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smtClean="0"/>
              <a:t>Tekutina v mediastinu</a:t>
            </a:r>
            <a:endParaRPr lang="cs-CZ" sz="36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43000" y="2547938"/>
            <a:ext cx="2414588" cy="2987675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Rtg. </a:t>
            </a:r>
            <a:r>
              <a:rPr lang="cs-CZ" sz="1700" dirty="0"/>
              <a:t>n</a:t>
            </a:r>
            <a:r>
              <a:rPr lang="cs-CZ" sz="1700" dirty="0" smtClean="0"/>
              <a:t>ález:</a:t>
            </a:r>
          </a:p>
          <a:p>
            <a:pPr marL="627063" indent="-265113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r</a:t>
            </a:r>
            <a:r>
              <a:rPr lang="cs-CZ" sz="1700" dirty="0" smtClean="0"/>
              <a:t>everzní fisury (tvar klínu) mezi plicními laloky</a:t>
            </a:r>
          </a:p>
          <a:p>
            <a:pPr marL="627063" indent="-265113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b</a:t>
            </a:r>
            <a:r>
              <a:rPr lang="cs-CZ" sz="1700" dirty="0" smtClean="0"/>
              <a:t>áze vycházející z mediastina, směrem k periférii se </a:t>
            </a:r>
            <a:r>
              <a:rPr lang="cs-CZ" sz="1700" dirty="0" err="1" smtClean="0"/>
              <a:t>zúžuje</a:t>
            </a:r>
            <a:endParaRPr lang="cs-CZ" sz="1700" dirty="0" smtClean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13" t="26668" r="12186" b="4443"/>
          <a:stretch>
            <a:fillRect/>
          </a:stretch>
        </p:blipFill>
        <p:spPr bwMode="auto">
          <a:xfrm>
            <a:off x="1066800" y="2281238"/>
            <a:ext cx="2895600" cy="352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Volný tvar 8"/>
          <p:cNvSpPr/>
          <p:nvPr/>
        </p:nvSpPr>
        <p:spPr>
          <a:xfrm>
            <a:off x="1446213" y="3465513"/>
            <a:ext cx="765175" cy="1089025"/>
          </a:xfrm>
          <a:custGeom>
            <a:avLst/>
            <a:gdLst>
              <a:gd name="connsiteX0" fmla="*/ 766354 w 766354"/>
              <a:gd name="connsiteY0" fmla="*/ 0 h 1088572"/>
              <a:gd name="connsiteX1" fmla="*/ 513806 w 766354"/>
              <a:gd name="connsiteY1" fmla="*/ 243840 h 1088572"/>
              <a:gd name="connsiteX2" fmla="*/ 87086 w 766354"/>
              <a:gd name="connsiteY2" fmla="*/ 923109 h 1088572"/>
              <a:gd name="connsiteX3" fmla="*/ 0 w 766354"/>
              <a:gd name="connsiteY3" fmla="*/ 1088572 h 1088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6354" h="1088572">
                <a:moveTo>
                  <a:pt x="766354" y="0"/>
                </a:moveTo>
                <a:cubicBezTo>
                  <a:pt x="696685" y="44994"/>
                  <a:pt x="627017" y="89989"/>
                  <a:pt x="513806" y="243840"/>
                </a:cubicBezTo>
                <a:cubicBezTo>
                  <a:pt x="400595" y="397691"/>
                  <a:pt x="172720" y="782320"/>
                  <a:pt x="87086" y="923109"/>
                </a:cubicBezTo>
                <a:cubicBezTo>
                  <a:pt x="1452" y="1063898"/>
                  <a:pt x="726" y="1076235"/>
                  <a:pt x="0" y="108857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0" name="Volný tvar 9"/>
          <p:cNvSpPr/>
          <p:nvPr/>
        </p:nvSpPr>
        <p:spPr>
          <a:xfrm>
            <a:off x="1785938" y="3770313"/>
            <a:ext cx="287337" cy="209550"/>
          </a:xfrm>
          <a:custGeom>
            <a:avLst/>
            <a:gdLst>
              <a:gd name="connsiteX0" fmla="*/ 0 w 287383"/>
              <a:gd name="connsiteY0" fmla="*/ 209006 h 209006"/>
              <a:gd name="connsiteX1" fmla="*/ 182880 w 287383"/>
              <a:gd name="connsiteY1" fmla="*/ 52252 h 209006"/>
              <a:gd name="connsiteX2" fmla="*/ 287383 w 287383"/>
              <a:gd name="connsiteY2" fmla="*/ 0 h 209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7383" h="209006">
                <a:moveTo>
                  <a:pt x="0" y="209006"/>
                </a:moveTo>
                <a:cubicBezTo>
                  <a:pt x="67491" y="148046"/>
                  <a:pt x="134983" y="87086"/>
                  <a:pt x="182880" y="52252"/>
                </a:cubicBezTo>
                <a:cubicBezTo>
                  <a:pt x="230777" y="17418"/>
                  <a:pt x="259080" y="8709"/>
                  <a:pt x="287383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8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578100"/>
            <a:ext cx="2852738" cy="2927350"/>
          </a:xfr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smtClean="0"/>
              <a:t>Tekutina v mediastinu</a:t>
            </a:r>
            <a:endParaRPr lang="cs-CZ" sz="36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Rtg. nález:</a:t>
            </a:r>
          </a:p>
          <a:p>
            <a:pPr marL="625475" indent="-269875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DV projekce – rozšíření kaudálního mediastina</a:t>
            </a:r>
          </a:p>
          <a:p>
            <a:pPr marL="625475" indent="-269875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vymizení ventrálního ohraničení srdeční siluety</a:t>
            </a:r>
          </a:p>
          <a:p>
            <a:pPr marL="625475" indent="-269875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opacita měkké tkáně ventrálně pod srdeční siluetou</a:t>
            </a:r>
          </a:p>
        </p:txBody>
      </p:sp>
      <p:cxnSp>
        <p:nvCxnSpPr>
          <p:cNvPr id="7" name="Přímá spojnice se šipkou 6"/>
          <p:cNvCxnSpPr/>
          <p:nvPr/>
        </p:nvCxnSpPr>
        <p:spPr>
          <a:xfrm>
            <a:off x="1970088" y="4779963"/>
            <a:ext cx="1222375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Obrázek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"/>
          <a:stretch>
            <a:fillRect/>
          </a:stretch>
        </p:blipFill>
        <p:spPr bwMode="auto">
          <a:xfrm>
            <a:off x="790575" y="2622550"/>
            <a:ext cx="358140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ál 14"/>
          <p:cNvSpPr/>
          <p:nvPr/>
        </p:nvSpPr>
        <p:spPr>
          <a:xfrm>
            <a:off x="1704975" y="4416425"/>
            <a:ext cx="1752600" cy="76517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smtClean="0"/>
              <a:t>Pneumomediastinum</a:t>
            </a:r>
            <a:endParaRPr lang="cs-CZ" sz="36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809625" y="2222500"/>
            <a:ext cx="7524750" cy="3636963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Rtg. nález:</a:t>
            </a:r>
          </a:p>
          <a:p>
            <a:pPr marL="630238" indent="-271463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v</a:t>
            </a:r>
            <a:r>
              <a:rPr lang="cs-CZ" sz="1700" dirty="0" smtClean="0"/>
              <a:t>izualizace struktur v kraniálním mediastinu (cévy, vnější povrch jícnu a trachey)</a:t>
            </a:r>
          </a:p>
          <a:p>
            <a:pPr marL="630238" indent="-271463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n</a:t>
            </a:r>
            <a:r>
              <a:rPr lang="cs-CZ" sz="1700" dirty="0" smtClean="0"/>
              <a:t>ěkdy podkožní emfyzém</a:t>
            </a:r>
          </a:p>
          <a:p>
            <a:pPr marL="630238" indent="-271463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v</a:t>
            </a:r>
            <a:r>
              <a:rPr lang="cs-CZ" sz="1700" dirty="0" smtClean="0"/>
              <a:t>olný plyn může postupovat kraniálně i kaudálně (= do retroperitoneálního prostoru podél aorty)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smtClean="0"/>
              <a:t>Pneumomediastinum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09625" y="2222500"/>
            <a:ext cx="7524750" cy="3636963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Dif. dg.:</a:t>
            </a:r>
          </a:p>
          <a:p>
            <a:pPr marL="630238" indent="-271463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iatrogenní</a:t>
            </a:r>
          </a:p>
          <a:p>
            <a:pPr marL="630238" indent="-271463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n</a:t>
            </a:r>
            <a:r>
              <a:rPr lang="cs-CZ" sz="1700" dirty="0" smtClean="0"/>
              <a:t>ásledek transtracheální aspirace</a:t>
            </a:r>
          </a:p>
          <a:p>
            <a:pPr marL="630238" indent="-271463">
              <a:buFont typeface="Wingdings" panose="05000000000000000000" pitchFamily="2" charset="2"/>
              <a:buChar char="Ø"/>
              <a:defRPr/>
            </a:pPr>
            <a:r>
              <a:rPr lang="cs-CZ" sz="1700" dirty="0" err="1" smtClean="0"/>
              <a:t>hyperinsuflace</a:t>
            </a:r>
            <a:r>
              <a:rPr lang="cs-CZ" sz="1700" dirty="0" smtClean="0"/>
              <a:t> plic při pozitivní tlakové ventilaci plic</a:t>
            </a:r>
          </a:p>
          <a:p>
            <a:pPr marL="630238" indent="-271463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r</a:t>
            </a:r>
            <a:r>
              <a:rPr lang="cs-CZ" sz="1700" dirty="0" smtClean="0"/>
              <a:t>ozšíření plynu z oblasti krku</a:t>
            </a:r>
          </a:p>
          <a:p>
            <a:pPr marL="630238" indent="-271463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p</a:t>
            </a:r>
            <a:r>
              <a:rPr lang="cs-CZ" sz="1700" dirty="0" smtClean="0"/>
              <a:t>erforující poranění měkkých tkání v oblasti krku</a:t>
            </a:r>
          </a:p>
          <a:p>
            <a:pPr marL="630238" indent="-271463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p</a:t>
            </a:r>
            <a:r>
              <a:rPr lang="cs-CZ" sz="1700" dirty="0" smtClean="0"/>
              <a:t>erforace trachey/jícnu/hrtanu</a:t>
            </a:r>
          </a:p>
          <a:p>
            <a:pPr marL="630238" indent="-271463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i</a:t>
            </a:r>
            <a:r>
              <a:rPr lang="cs-CZ" sz="1700" dirty="0" smtClean="0"/>
              <a:t>nfekce měkkých tkání plyn produkujícími bakteriemi</a:t>
            </a:r>
          </a:p>
          <a:p>
            <a:pPr marL="630238" indent="-271463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r</a:t>
            </a:r>
            <a:r>
              <a:rPr lang="cs-CZ" sz="1700" dirty="0" smtClean="0"/>
              <a:t>ozšíření plynu z bronchů a plic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smtClean="0"/>
              <a:t>Pneumomediastinum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09625" y="2222500"/>
            <a:ext cx="7524750" cy="3636963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Dif. dg.:</a:t>
            </a:r>
          </a:p>
          <a:p>
            <a:pPr marL="630238" indent="-271463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r</a:t>
            </a:r>
            <a:r>
              <a:rPr lang="cs-CZ" sz="1700" dirty="0" smtClean="0"/>
              <a:t>uptura stěny bronchu (torze plicního laloku, </a:t>
            </a:r>
            <a:r>
              <a:rPr lang="cs-CZ" sz="1700" dirty="0" smtClean="0"/>
              <a:t>tlakem </a:t>
            </a:r>
            <a:r>
              <a:rPr lang="cs-CZ" sz="1700" dirty="0" smtClean="0"/>
              <a:t>na hrudník při uzavřené epiglottis)</a:t>
            </a:r>
          </a:p>
          <a:p>
            <a:pPr marL="630238" indent="-271463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s</a:t>
            </a:r>
            <a:r>
              <a:rPr lang="cs-CZ" sz="1700" dirty="0" smtClean="0"/>
              <a:t>pontánní pneumomediastinum (chrti)</a:t>
            </a:r>
          </a:p>
          <a:p>
            <a:pPr marL="630238" indent="-271463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s</a:t>
            </a:r>
            <a:r>
              <a:rPr lang="cs-CZ" sz="1700" dirty="0" smtClean="0"/>
              <a:t>ekundárně při těžké dyspnoi</a:t>
            </a:r>
          </a:p>
          <a:p>
            <a:pPr marL="630238" indent="-271463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e</a:t>
            </a:r>
            <a:r>
              <a:rPr lang="cs-CZ" sz="1700" dirty="0" smtClean="0"/>
              <a:t>mfyzematózní mediastinitida</a:t>
            </a:r>
            <a:endParaRPr lang="cs-CZ" sz="1700" dirty="0"/>
          </a:p>
          <a:p>
            <a:pPr marL="630238" indent="-271463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r</a:t>
            </a:r>
            <a:r>
              <a:rPr lang="cs-CZ" sz="1700" dirty="0" smtClean="0"/>
              <a:t>ozšíření z pneumoretroperitonea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smtClean="0"/>
              <a:t>Pneumomediastinum</a:t>
            </a:r>
            <a:endParaRPr lang="cs-CZ" sz="3600" dirty="0"/>
          </a:p>
        </p:txBody>
      </p:sp>
      <p:pic>
        <p:nvPicPr>
          <p:cNvPr id="83971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2617788"/>
            <a:ext cx="3671888" cy="2847975"/>
          </a:xfr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3972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488" y="2566988"/>
            <a:ext cx="3671887" cy="2949575"/>
          </a:xfr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smtClean="0"/>
              <a:t>Pneumomediastinum</a:t>
            </a:r>
            <a:endParaRPr lang="cs-CZ" sz="3600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38213" y="2809875"/>
            <a:ext cx="3414712" cy="2463800"/>
          </a:xfrm>
        </p:spPr>
      </p:pic>
      <p:pic>
        <p:nvPicPr>
          <p:cNvPr id="12" name="Zástupný symbol pro obsah 1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767263" y="3255963"/>
            <a:ext cx="3462337" cy="1571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smtClean="0"/>
              <a:t>Imitace pneumomediastina</a:t>
            </a:r>
            <a:endParaRPr lang="cs-CZ" sz="36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Hubený jedinec s hlubokým úzkým hrudníkem</a:t>
            </a:r>
            <a:endParaRPr lang="cs-CZ" sz="1700" dirty="0"/>
          </a:p>
        </p:txBody>
      </p:sp>
      <p:pic>
        <p:nvPicPr>
          <p:cNvPr id="86020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2549525"/>
            <a:ext cx="3671888" cy="2984500"/>
          </a:xfr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dirty="0" smtClean="0">
                <a:ea typeface="+mj-ea"/>
              </a:rPr>
              <a:t>Fyziologicky rtg. detekovatelné</a:t>
            </a:r>
            <a:endParaRPr lang="cs-CZ" sz="3600" dirty="0">
              <a:ea typeface="+mj-ea"/>
            </a:endParaRPr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>
          <a:xfrm>
            <a:off x="809625" y="2174875"/>
            <a:ext cx="3671888" cy="576263"/>
          </a:xfrm>
        </p:spPr>
        <p:txBody>
          <a:bodyPr/>
          <a:lstStyle/>
          <a:p>
            <a:pPr eaLnBrk="1" fontAlgn="auto" hangingPunct="1">
              <a:buFont typeface="Wingdings 2" charset="2"/>
              <a:buNone/>
              <a:defRPr/>
            </a:pPr>
            <a:r>
              <a:rPr lang="cs-CZ" sz="1700" dirty="0" smtClean="0"/>
              <a:t>Pravidelný rtg. nález</a:t>
            </a:r>
            <a:endParaRPr lang="cs-CZ" sz="17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809625" y="2751138"/>
            <a:ext cx="3687763" cy="3109912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Průdušnice (včetně bifurkace)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Srdeční silueta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Aorta </a:t>
            </a:r>
            <a:r>
              <a:rPr lang="cs-CZ" sz="1700" dirty="0"/>
              <a:t>(</a:t>
            </a:r>
            <a:r>
              <a:rPr lang="cs-CZ" sz="1700" dirty="0" smtClean="0"/>
              <a:t>descendens)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Zadní </a:t>
            </a:r>
            <a:r>
              <a:rPr lang="cs-CZ" sz="1700" dirty="0"/>
              <a:t>dutá </a:t>
            </a:r>
            <a:r>
              <a:rPr lang="cs-CZ" sz="1700" dirty="0" smtClean="0"/>
              <a:t>žíla</a:t>
            </a:r>
            <a:endParaRPr lang="cs-CZ" sz="1700" dirty="0"/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3"/>
          </p:nvPr>
        </p:nvSpPr>
        <p:spPr>
          <a:xfrm>
            <a:off x="4662488" y="2174875"/>
            <a:ext cx="3671887" cy="576263"/>
          </a:xfrm>
        </p:spPr>
        <p:txBody>
          <a:bodyPr/>
          <a:lstStyle/>
          <a:p>
            <a:pPr eaLnBrk="1" fontAlgn="auto" hangingPunct="1">
              <a:buFont typeface="Wingdings 2" charset="2"/>
              <a:buNone/>
              <a:defRPr/>
            </a:pPr>
            <a:r>
              <a:rPr lang="cs-CZ" sz="1700" dirty="0" smtClean="0"/>
              <a:t>Nepravidelný rtg. nález</a:t>
            </a:r>
            <a:endParaRPr lang="cs-CZ" sz="1700" dirty="0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4"/>
          </p:nvPr>
        </p:nvSpPr>
        <p:spPr>
          <a:xfrm>
            <a:off x="4662488" y="2751138"/>
            <a:ext cx="3671887" cy="3109912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Thymus </a:t>
            </a:r>
            <a:r>
              <a:rPr lang="cs-CZ" sz="1700" dirty="0"/>
              <a:t>(juvenilní </a:t>
            </a:r>
            <a:r>
              <a:rPr lang="cs-CZ" sz="1700" dirty="0" smtClean="0"/>
              <a:t>jedinci)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Jícen </a:t>
            </a:r>
            <a:r>
              <a:rPr lang="cs-CZ" sz="1700" dirty="0"/>
              <a:t>(pouze </a:t>
            </a:r>
            <a:r>
              <a:rPr lang="cs-CZ" sz="1700" dirty="0" smtClean="0"/>
              <a:t>jeho část</a:t>
            </a:r>
            <a:r>
              <a:rPr lang="cs-CZ" sz="1700" dirty="0"/>
              <a:t>, plyn nebo tekutina v </a:t>
            </a:r>
            <a:r>
              <a:rPr lang="cs-CZ" sz="1700" dirty="0" smtClean="0"/>
              <a:t>jícnu)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V</a:t>
            </a:r>
            <a:r>
              <a:rPr lang="cs-CZ" sz="1700" dirty="0" smtClean="0"/>
              <a:t>. </a:t>
            </a:r>
            <a:r>
              <a:rPr lang="cs-CZ" sz="1700" dirty="0" err="1"/>
              <a:t>azygos</a:t>
            </a:r>
            <a:r>
              <a:rPr lang="cs-CZ" sz="1700" dirty="0"/>
              <a:t> (zcela výjimečně u psů s hlubokým úzkým hrudníkem</a:t>
            </a:r>
            <a:r>
              <a:rPr lang="cs-CZ" sz="1700" dirty="0" smtClean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1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2490788"/>
            <a:ext cx="3671888" cy="3101975"/>
          </a:xfr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smtClean="0"/>
              <a:t>Imitace pneumomediastina</a:t>
            </a:r>
            <a:endParaRPr lang="cs-CZ" sz="36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Vizualizace cév v kraniálním mediastinu a v. </a:t>
            </a:r>
            <a:r>
              <a:rPr lang="cs-CZ" sz="1700" dirty="0" err="1" smtClean="0"/>
              <a:t>azygos</a:t>
            </a:r>
            <a:endParaRPr lang="cs-CZ" sz="1700" dirty="0" smtClean="0"/>
          </a:p>
        </p:txBody>
      </p:sp>
      <p:cxnSp>
        <p:nvCxnSpPr>
          <p:cNvPr id="7" name="Přímá spojnice se šipkou 6"/>
          <p:cNvCxnSpPr/>
          <p:nvPr/>
        </p:nvCxnSpPr>
        <p:spPr>
          <a:xfrm flipH="1">
            <a:off x="1916113" y="4162425"/>
            <a:ext cx="228600" cy="304800"/>
          </a:xfrm>
          <a:prstGeom prst="straightConnector1">
            <a:avLst/>
          </a:prstGeom>
          <a:ln>
            <a:headEnd type="arrow"/>
            <a:tailEnd type="none"/>
          </a:ln>
          <a:effectLst>
            <a:outerShdw blurRad="50800" dist="25400" dir="5400000" algn="ctr" rotWithShape="0">
              <a:srgbClr val="000000">
                <a:alpha val="43137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/>
          <p:cNvCxnSpPr/>
          <p:nvPr/>
        </p:nvCxnSpPr>
        <p:spPr>
          <a:xfrm flipH="1">
            <a:off x="2205038" y="4281488"/>
            <a:ext cx="228600" cy="304800"/>
          </a:xfrm>
          <a:prstGeom prst="straightConnector1">
            <a:avLst/>
          </a:prstGeom>
          <a:ln>
            <a:headEnd type="arrow"/>
            <a:tailEnd type="none"/>
          </a:ln>
          <a:effectLst>
            <a:outerShdw blurRad="50800" dist="25400" dir="5400000" algn="ctr" rotWithShape="0">
              <a:srgbClr val="000000">
                <a:alpha val="43137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Obráze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0" r="3111"/>
          <a:stretch>
            <a:fillRect/>
          </a:stretch>
        </p:blipFill>
        <p:spPr bwMode="auto">
          <a:xfrm>
            <a:off x="858838" y="3290888"/>
            <a:ext cx="3575050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Přímá spojnice se šipkou 11"/>
          <p:cNvCxnSpPr/>
          <p:nvPr/>
        </p:nvCxnSpPr>
        <p:spPr>
          <a:xfrm flipH="1">
            <a:off x="2259013" y="3943350"/>
            <a:ext cx="176212" cy="304800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/>
          <p:cNvCxnSpPr/>
          <p:nvPr/>
        </p:nvCxnSpPr>
        <p:spPr>
          <a:xfrm flipH="1">
            <a:off x="2741613" y="3765550"/>
            <a:ext cx="176212" cy="330200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altLang="cs-CZ" sz="3600" smtClean="0">
                <a:cs typeface="Trebuchet MS" panose="020B0603020202020204" pitchFamily="34" charset="0"/>
              </a:rPr>
              <a:t>Zadní dutá žíla (VCCd)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809625" y="2222500"/>
            <a:ext cx="7524750" cy="3636963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Hodnotíme její náplň (průměr)</a:t>
            </a:r>
          </a:p>
          <a:p>
            <a:pPr>
              <a:defRPr/>
            </a:pPr>
            <a:r>
              <a:rPr lang="cs-CZ" sz="1700" dirty="0"/>
              <a:t>Průměr ovlivněn změnou nitrohrudního tlaku při </a:t>
            </a:r>
            <a:r>
              <a:rPr lang="cs-CZ" sz="1700" dirty="0" smtClean="0"/>
              <a:t>dýchání</a:t>
            </a:r>
          </a:p>
          <a:p>
            <a:pPr>
              <a:defRPr/>
            </a:pPr>
            <a:r>
              <a:rPr lang="cs-CZ" sz="1700" dirty="0" smtClean="0"/>
              <a:t>Hodnocení:</a:t>
            </a:r>
            <a:endParaRPr lang="cs-CZ" sz="1700" dirty="0"/>
          </a:p>
          <a:p>
            <a:pPr marL="628650" indent="-273050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s</a:t>
            </a:r>
            <a:r>
              <a:rPr lang="cs-CZ" sz="1700" dirty="0" smtClean="0"/>
              <a:t>ubjektivní:</a:t>
            </a:r>
          </a:p>
          <a:p>
            <a:pPr marL="900113" indent="-273050">
              <a:buFont typeface="Arial" panose="020B0604020202020204" pitchFamily="34" charset="0"/>
              <a:buChar char="•"/>
              <a:defRPr/>
            </a:pPr>
            <a:r>
              <a:rPr lang="cs-CZ" sz="1700" dirty="0"/>
              <a:t>s</a:t>
            </a:r>
            <a:r>
              <a:rPr lang="cs-CZ" sz="1700" dirty="0" smtClean="0"/>
              <a:t>nížená náplň (hypovolémie)</a:t>
            </a:r>
          </a:p>
          <a:p>
            <a:pPr marL="900113" indent="-273050">
              <a:buFont typeface="Arial" panose="020B0604020202020204" pitchFamily="34" charset="0"/>
              <a:buChar char="•"/>
              <a:defRPr/>
            </a:pPr>
            <a:r>
              <a:rPr lang="cs-CZ" sz="1700" dirty="0" smtClean="0"/>
              <a:t>zvýšená náplň (dilatace)</a:t>
            </a:r>
          </a:p>
          <a:p>
            <a:pPr marL="628650" indent="-273050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o</a:t>
            </a:r>
            <a:r>
              <a:rPr lang="cs-CZ" sz="1700" dirty="0" smtClean="0"/>
              <a:t>bjektivní:</a:t>
            </a:r>
          </a:p>
          <a:p>
            <a:pPr marL="900113" indent="-273050">
              <a:buFont typeface="Arial" panose="020B0604020202020204" pitchFamily="34" charset="0"/>
              <a:buChar char="•"/>
              <a:defRPr/>
            </a:pPr>
            <a:r>
              <a:rPr lang="cs-CZ" sz="1700" dirty="0" smtClean="0"/>
              <a:t>tři typy měření (v porovnání s okolními strukturami)</a:t>
            </a:r>
          </a:p>
          <a:p>
            <a:pPr marL="900113" indent="-273050">
              <a:buFont typeface="Arial" panose="020B0604020202020204" pitchFamily="34" charset="0"/>
              <a:buChar char="•"/>
              <a:defRPr/>
            </a:pPr>
            <a:r>
              <a:rPr lang="cs-CZ" sz="1700" dirty="0"/>
              <a:t>f</a:t>
            </a:r>
            <a:r>
              <a:rPr lang="cs-CZ" sz="1700" dirty="0" smtClean="0"/>
              <a:t>yziologicky do 1,5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altLang="cs-CZ" sz="3600" smtClean="0">
                <a:cs typeface="Trebuchet MS" panose="020B0603020202020204" pitchFamily="34" charset="0"/>
              </a:rPr>
              <a:t>Zadní dutá žíla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Průměr ovlivněn změnou nitrohrudního tlaku při dýchání</a:t>
            </a: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597150"/>
            <a:ext cx="3614738" cy="28892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altLang="cs-CZ" sz="3600" smtClean="0">
                <a:cs typeface="Trebuchet MS" panose="020B0603020202020204" pitchFamily="34" charset="0"/>
              </a:rPr>
              <a:t>Zadní dutá žíla (VCCd)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09625" y="2222500"/>
            <a:ext cx="7524750" cy="3636963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Dif. </a:t>
            </a:r>
            <a:r>
              <a:rPr lang="cs-CZ" sz="1700" dirty="0"/>
              <a:t>d</a:t>
            </a:r>
            <a:r>
              <a:rPr lang="cs-CZ" sz="1700" dirty="0" smtClean="0"/>
              <a:t>g. </a:t>
            </a:r>
            <a:r>
              <a:rPr lang="cs-CZ" sz="1700" dirty="0"/>
              <a:t>s</a:t>
            </a:r>
            <a:r>
              <a:rPr lang="cs-CZ" sz="1700" dirty="0" smtClean="0"/>
              <a:t>nížené náplně </a:t>
            </a:r>
            <a:r>
              <a:rPr lang="cs-CZ" sz="1700" dirty="0" err="1" smtClean="0"/>
              <a:t>VCCd</a:t>
            </a:r>
            <a:r>
              <a:rPr lang="cs-CZ" sz="1700" dirty="0" smtClean="0"/>
              <a:t>:</a:t>
            </a:r>
          </a:p>
          <a:p>
            <a:pPr marL="625475" indent="-269875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h</a:t>
            </a:r>
            <a:r>
              <a:rPr lang="cs-CZ" sz="1700" dirty="0" smtClean="0"/>
              <a:t>ypovolemie (šok/dehydratace/anémie/krvácení/</a:t>
            </a:r>
            <a:r>
              <a:rPr lang="cs-CZ" sz="1700" dirty="0" err="1" smtClean="0"/>
              <a:t>hypoadrenokorticismus</a:t>
            </a:r>
            <a:r>
              <a:rPr lang="cs-CZ" sz="1700" dirty="0" smtClean="0"/>
              <a:t>)</a:t>
            </a:r>
          </a:p>
          <a:p>
            <a:pPr marL="625475" indent="-269875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t</a:t>
            </a:r>
            <a:r>
              <a:rPr lang="cs-CZ" sz="1700" dirty="0" smtClean="0"/>
              <a:t>enzní pneumotorax</a:t>
            </a:r>
          </a:p>
          <a:p>
            <a:pPr marL="625475" indent="-269875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b</a:t>
            </a:r>
            <a:r>
              <a:rPr lang="cs-CZ" sz="1700" dirty="0" smtClean="0"/>
              <a:t>ěhem anestezie (pacient na umělé plicní ventilaci)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altLang="cs-CZ" sz="3600" smtClean="0">
                <a:cs typeface="Trebuchet MS" panose="020B0603020202020204" pitchFamily="34" charset="0"/>
              </a:rPr>
              <a:t>Zadní dutá žíla (VCCd)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09625" y="2222500"/>
            <a:ext cx="7524750" cy="363696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cs-CZ" sz="1700" dirty="0" smtClean="0"/>
              <a:t>Dif. dg. dilatace zadní duté žíly:</a:t>
            </a:r>
          </a:p>
          <a:p>
            <a:pPr marL="625475" indent="-269875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p</a:t>
            </a:r>
            <a:r>
              <a:rPr lang="cs-CZ" sz="1700" dirty="0" smtClean="0"/>
              <a:t>ravostranné srdeční selhání</a:t>
            </a:r>
          </a:p>
          <a:p>
            <a:pPr marL="625475" indent="-269875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v</a:t>
            </a:r>
            <a:r>
              <a:rPr lang="cs-CZ" sz="1700" dirty="0" smtClean="0"/>
              <a:t>alvulární insuficience (trikuspidální)</a:t>
            </a:r>
          </a:p>
          <a:p>
            <a:pPr marL="625475" indent="-269875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s</a:t>
            </a:r>
            <a:r>
              <a:rPr lang="cs-CZ" sz="1700" dirty="0" smtClean="0"/>
              <a:t>rdeční červivost (</a:t>
            </a:r>
            <a:r>
              <a:rPr lang="cs-CZ" sz="1700" dirty="0" err="1" smtClean="0"/>
              <a:t>dirofilarióza</a:t>
            </a:r>
            <a:r>
              <a:rPr lang="cs-CZ" sz="1700" dirty="0" smtClean="0"/>
              <a:t>, </a:t>
            </a:r>
            <a:r>
              <a:rPr lang="cs-CZ" sz="1700" dirty="0" err="1" smtClean="0"/>
              <a:t>angiostrongylus</a:t>
            </a:r>
            <a:r>
              <a:rPr lang="cs-CZ" sz="1700" dirty="0" smtClean="0"/>
              <a:t>)</a:t>
            </a:r>
          </a:p>
          <a:p>
            <a:pPr marL="625475" indent="-269875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p</a:t>
            </a:r>
            <a:r>
              <a:rPr lang="cs-CZ" sz="1700" dirty="0" smtClean="0"/>
              <a:t>licní hypertenze (tromboembolie, chronické onemocnění plic, idiopatická)</a:t>
            </a:r>
          </a:p>
          <a:p>
            <a:pPr marL="625475" indent="-269875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o</a:t>
            </a:r>
            <a:r>
              <a:rPr lang="cs-CZ" sz="1700" dirty="0" smtClean="0"/>
              <a:t>nemocnění perikardu</a:t>
            </a:r>
          </a:p>
          <a:p>
            <a:pPr marL="625475" indent="-269875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n</a:t>
            </a:r>
            <a:r>
              <a:rPr lang="cs-CZ" sz="1700" dirty="0" smtClean="0"/>
              <a:t>eoplazie (pravého srdce, VCCd)</a:t>
            </a:r>
          </a:p>
          <a:p>
            <a:pPr marL="625475" indent="-269875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s</a:t>
            </a:r>
            <a:r>
              <a:rPr lang="cs-CZ" sz="1700" dirty="0" smtClean="0"/>
              <a:t>tenóza VCCd</a:t>
            </a:r>
            <a:endParaRPr lang="cs-CZ" sz="1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altLang="cs-CZ" sz="3600" dirty="0" smtClean="0">
                <a:cs typeface="Trebuchet MS" panose="020B0603020202020204" pitchFamily="34" charset="0"/>
              </a:rPr>
              <a:t>Zadní dutá žíla (VCCd)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>
          <a:xfrm>
            <a:off x="809625" y="2174875"/>
            <a:ext cx="3671888" cy="576263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Snížená náplň </a:t>
            </a:r>
            <a:r>
              <a:rPr lang="cs-CZ" sz="1700" dirty="0" err="1" smtClean="0"/>
              <a:t>VCCd</a:t>
            </a:r>
            <a:endParaRPr lang="cs-CZ" sz="1700" dirty="0"/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3"/>
          </p:nvPr>
        </p:nvSpPr>
        <p:spPr>
          <a:xfrm>
            <a:off x="4662488" y="2174875"/>
            <a:ext cx="3671887" cy="576263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Dilatace </a:t>
            </a:r>
            <a:r>
              <a:rPr lang="cs-CZ" sz="1700" dirty="0" err="1" smtClean="0"/>
              <a:t>VCCd</a:t>
            </a:r>
            <a:endParaRPr lang="cs-CZ" sz="1700" dirty="0"/>
          </a:p>
        </p:txBody>
      </p:sp>
      <p:pic>
        <p:nvPicPr>
          <p:cNvPr id="9216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2917825"/>
            <a:ext cx="3687763" cy="2776538"/>
          </a:xfr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66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013" y="2886075"/>
            <a:ext cx="3652837" cy="2840038"/>
          </a:xfr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Přímá spojnice se šipkou 10"/>
          <p:cNvCxnSpPr/>
          <p:nvPr/>
        </p:nvCxnSpPr>
        <p:spPr>
          <a:xfrm>
            <a:off x="7391400" y="4191000"/>
            <a:ext cx="0" cy="2667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ál 8"/>
          <p:cNvSpPr/>
          <p:nvPr/>
        </p:nvSpPr>
        <p:spPr>
          <a:xfrm>
            <a:off x="3346450" y="3944938"/>
            <a:ext cx="457200" cy="42227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altLang="cs-CZ" sz="3600" dirty="0" smtClean="0">
                <a:cs typeface="Trebuchet MS" panose="020B0603020202020204" pitchFamily="34" charset="0"/>
              </a:rPr>
              <a:t>Zadní dutá žíla – měření dilatace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809625" y="2222500"/>
            <a:ext cx="7524750" cy="3636963"/>
          </a:xfrm>
        </p:spPr>
        <p:txBody>
          <a:bodyPr/>
          <a:lstStyle/>
          <a:p>
            <a:pPr marL="355600" indent="-355600">
              <a:defRPr/>
            </a:pPr>
            <a:r>
              <a:rPr lang="cs-CZ" sz="1700" dirty="0"/>
              <a:t>3 typy měření k určení míry dilatace </a:t>
            </a:r>
            <a:r>
              <a:rPr lang="cs-CZ" sz="1700" dirty="0" err="1" smtClean="0"/>
              <a:t>VCCd</a:t>
            </a:r>
            <a:r>
              <a:rPr lang="cs-CZ" sz="1700" dirty="0" smtClean="0"/>
              <a:t>:</a:t>
            </a:r>
          </a:p>
          <a:p>
            <a:pPr marL="627063" indent="-271463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VCCd </a:t>
            </a:r>
            <a:r>
              <a:rPr lang="cs-CZ" sz="1700" dirty="0"/>
              <a:t>x </a:t>
            </a:r>
            <a:r>
              <a:rPr lang="cs-CZ" sz="1700" dirty="0" err="1"/>
              <a:t>Ao</a:t>
            </a:r>
            <a:r>
              <a:rPr lang="cs-CZ" sz="1700" dirty="0"/>
              <a:t> </a:t>
            </a:r>
            <a:r>
              <a:rPr lang="cs-CZ" sz="1700" dirty="0" smtClean="0"/>
              <a:t>&gt;</a:t>
            </a:r>
            <a:r>
              <a:rPr lang="cs-CZ" sz="1700" dirty="0"/>
              <a:t> </a:t>
            </a:r>
            <a:r>
              <a:rPr lang="cs-CZ" sz="1700" dirty="0" smtClean="0"/>
              <a:t>1</a:t>
            </a:r>
            <a:r>
              <a:rPr lang="cs-CZ" sz="1700" dirty="0" smtClean="0"/>
              <a:t>,5</a:t>
            </a:r>
            <a:endParaRPr lang="cs-CZ" sz="1700" dirty="0" smtClean="0"/>
          </a:p>
          <a:p>
            <a:pPr marL="627063" indent="-271463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VCCd </a:t>
            </a:r>
            <a:r>
              <a:rPr lang="cs-CZ" sz="1700" dirty="0"/>
              <a:t>x </a:t>
            </a:r>
            <a:r>
              <a:rPr lang="cs-CZ" sz="1700" dirty="0" smtClean="0"/>
              <a:t>obratel &gt; 1,5</a:t>
            </a:r>
            <a:endParaRPr lang="cs-CZ" sz="1700" dirty="0" smtClean="0"/>
          </a:p>
          <a:p>
            <a:pPr marL="627063" indent="-271463">
              <a:buFont typeface="Wingdings" panose="05000000000000000000" pitchFamily="2" charset="2"/>
              <a:buChar char="Ø"/>
              <a:defRPr/>
            </a:pPr>
            <a:r>
              <a:rPr lang="cs-CZ" sz="1700" dirty="0" err="1" smtClean="0"/>
              <a:t>VCCd</a:t>
            </a:r>
            <a:r>
              <a:rPr lang="cs-CZ" sz="1700" dirty="0" smtClean="0"/>
              <a:t> </a:t>
            </a:r>
            <a:r>
              <a:rPr lang="cs-CZ" sz="1700" dirty="0"/>
              <a:t>x 4. žebro </a:t>
            </a:r>
            <a:r>
              <a:rPr lang="cs-CZ" sz="1700" dirty="0" smtClean="0"/>
              <a:t>&gt; 3,5</a:t>
            </a:r>
            <a:endParaRPr lang="cs-CZ" sz="1700" dirty="0"/>
          </a:p>
          <a:p>
            <a:pPr>
              <a:defRPr/>
            </a:pPr>
            <a:r>
              <a:rPr lang="cs-CZ" sz="1700" dirty="0" smtClean="0"/>
              <a:t>Fyziologicky do 1,5</a:t>
            </a:r>
            <a:endParaRPr lang="cs-CZ" sz="1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altLang="cs-CZ" sz="3600" smtClean="0">
                <a:cs typeface="Trebuchet MS" panose="020B0603020202020204" pitchFamily="34" charset="0"/>
              </a:rPr>
              <a:t>Zadní dutá žíla – měření dilatace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>
          <a:xfrm>
            <a:off x="838200" y="2362200"/>
            <a:ext cx="3671888" cy="576263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VCCd </a:t>
            </a:r>
            <a:r>
              <a:rPr lang="cs-CZ" sz="1700" dirty="0"/>
              <a:t>x </a:t>
            </a:r>
            <a:r>
              <a:rPr lang="cs-CZ" sz="1700" dirty="0" smtClean="0"/>
              <a:t>obratel </a:t>
            </a:r>
            <a:r>
              <a:rPr lang="cs-CZ" sz="1700" dirty="0"/>
              <a:t>&gt;</a:t>
            </a:r>
            <a:r>
              <a:rPr lang="cs-CZ" sz="1700" dirty="0" smtClean="0"/>
              <a:t>1,5</a:t>
            </a:r>
            <a:endParaRPr lang="cs-CZ" sz="1700" dirty="0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quarter" idx="3"/>
          </p:nvPr>
        </p:nvSpPr>
        <p:spPr>
          <a:xfrm>
            <a:off x="4648200" y="2362200"/>
            <a:ext cx="3671888" cy="576263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VCCd </a:t>
            </a:r>
            <a:r>
              <a:rPr lang="cs-CZ" sz="1700" dirty="0"/>
              <a:t>x </a:t>
            </a:r>
            <a:r>
              <a:rPr lang="cs-CZ" sz="1700" dirty="0" smtClean="0"/>
              <a:t>4. </a:t>
            </a:r>
            <a:r>
              <a:rPr lang="cs-CZ" sz="1700" dirty="0"/>
              <a:t>žebro </a:t>
            </a:r>
            <a:r>
              <a:rPr lang="cs-CZ" sz="1700" dirty="0" smtClean="0"/>
              <a:t>&gt; 3,5</a:t>
            </a:r>
            <a:endParaRPr lang="cs-CZ" sz="1700" dirty="0"/>
          </a:p>
        </p:txBody>
      </p:sp>
      <p:pic>
        <p:nvPicPr>
          <p:cNvPr id="11" name="Zástupný symbol pro obsah 10"/>
          <p:cNvPicPr>
            <a:picLocks noGrp="1" noChangeAspect="1"/>
          </p:cNvPicPr>
          <p:nvPr>
            <p:ph sz="quarter" idx="4"/>
          </p:nvPr>
        </p:nvPicPr>
        <p:blipFill rotWithShape="1">
          <a:blip r:embed="rId2"/>
          <a:srcRect l="29030" r="8586"/>
          <a:stretch/>
        </p:blipFill>
        <p:spPr>
          <a:xfrm>
            <a:off x="4859338" y="3148013"/>
            <a:ext cx="3276600" cy="2316162"/>
          </a:xfrm>
        </p:spPr>
      </p:pic>
      <p:pic>
        <p:nvPicPr>
          <p:cNvPr id="94214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338" y="3092450"/>
            <a:ext cx="3462337" cy="2427288"/>
          </a:xfr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altLang="cs-CZ" sz="3600" smtClean="0">
                <a:cs typeface="Trebuchet MS" panose="020B0603020202020204" pitchFamily="34" charset="0"/>
              </a:rPr>
              <a:t>Zadní dutá žíla – měření dilatace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2362200"/>
            <a:ext cx="3671888" cy="576263"/>
          </a:xfrm>
        </p:spPr>
        <p:txBody>
          <a:bodyPr/>
          <a:lstStyle/>
          <a:p>
            <a:pPr>
              <a:defRPr/>
            </a:pPr>
            <a:r>
              <a:rPr lang="cs-CZ" sz="1700" dirty="0"/>
              <a:t>VCCd x </a:t>
            </a:r>
            <a:r>
              <a:rPr lang="cs-CZ" sz="1700" dirty="0" err="1"/>
              <a:t>Ao</a:t>
            </a:r>
            <a:r>
              <a:rPr lang="cs-CZ" sz="1700" dirty="0"/>
              <a:t> &gt;</a:t>
            </a:r>
            <a:r>
              <a:rPr lang="cs-CZ" sz="1700" dirty="0" smtClean="0"/>
              <a:t>1,5</a:t>
            </a:r>
            <a:endParaRPr lang="cs-CZ" sz="17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4907" t="4150" r="12440" b="4221"/>
          <a:stretch/>
        </p:blipFill>
        <p:spPr>
          <a:xfrm>
            <a:off x="950913" y="3162300"/>
            <a:ext cx="3389312" cy="2287588"/>
          </a:xfrm>
        </p:spPr>
      </p:pic>
      <p:sp>
        <p:nvSpPr>
          <p:cNvPr id="7" name="Zástupný symbol pro text 6"/>
          <p:cNvSpPr>
            <a:spLocks noGrp="1"/>
          </p:cNvSpPr>
          <p:nvPr>
            <p:ph type="body" sz="quarter" idx="3"/>
          </p:nvPr>
        </p:nvSpPr>
        <p:spPr>
          <a:xfrm>
            <a:off x="4662488" y="2174875"/>
            <a:ext cx="3671887" cy="576263"/>
          </a:xfrm>
        </p:spPr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4"/>
          </p:nvPr>
        </p:nvSpPr>
        <p:spPr>
          <a:xfrm>
            <a:off x="4662488" y="2751138"/>
            <a:ext cx="3671887" cy="3109912"/>
          </a:xfrm>
        </p:spPr>
        <p:txBody>
          <a:bodyPr/>
          <a:lstStyle/>
          <a:p>
            <a:pPr marL="0" indent="0">
              <a:buFont typeface="Wingdings 2" panose="05020102010507070707" pitchFamily="18" charset="2"/>
              <a:buNone/>
              <a:defRPr/>
            </a:pPr>
            <a:endParaRPr lang="cs-CZ" sz="17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95350" y="2727325"/>
            <a:ext cx="3500438" cy="2628900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cs-CZ" altLang="cs-CZ" sz="3600" dirty="0" smtClean="0">
                <a:cs typeface="Trebuchet MS" panose="020B0603020202020204" pitchFamily="34" charset="0"/>
              </a:rPr>
              <a:t>Trachea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Měření průměru trachey – krční část:</a:t>
            </a:r>
          </a:p>
          <a:p>
            <a:pPr marL="630238" indent="-271463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p</a:t>
            </a:r>
            <a:r>
              <a:rPr lang="cs-CZ" sz="1700" dirty="0" smtClean="0"/>
              <a:t>růměr krční části trachey = cca průměru laryngu</a:t>
            </a:r>
          </a:p>
        </p:txBody>
      </p:sp>
      <p:cxnSp>
        <p:nvCxnSpPr>
          <p:cNvPr id="11" name="Přímá spojnice se šipkou 10"/>
          <p:cNvCxnSpPr/>
          <p:nvPr/>
        </p:nvCxnSpPr>
        <p:spPr>
          <a:xfrm>
            <a:off x="1981200" y="4038600"/>
            <a:ext cx="0" cy="4572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/>
          <p:cNvCxnSpPr/>
          <p:nvPr/>
        </p:nvCxnSpPr>
        <p:spPr>
          <a:xfrm>
            <a:off x="2667000" y="4041775"/>
            <a:ext cx="0" cy="45402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809625" y="447675"/>
            <a:ext cx="7648575" cy="969963"/>
          </a:xfrm>
        </p:spPr>
        <p:txBody>
          <a:bodyPr/>
          <a:lstStyle/>
          <a:p>
            <a:pPr>
              <a:defRPr/>
            </a:pPr>
            <a:r>
              <a:rPr lang="cs-CZ" sz="3600" dirty="0"/>
              <a:t>Fyziologicky </a:t>
            </a:r>
            <a:r>
              <a:rPr lang="cs-CZ" sz="3600" dirty="0" smtClean="0"/>
              <a:t>rtg. </a:t>
            </a:r>
            <a:r>
              <a:rPr lang="cs-CZ" sz="3600" dirty="0"/>
              <a:t>nedetekovatelné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809625" y="2222500"/>
            <a:ext cx="7524750" cy="3636963"/>
          </a:xfrm>
        </p:spPr>
        <p:txBody>
          <a:bodyPr/>
          <a:lstStyle/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 smtClean="0"/>
              <a:t>Nervy:</a:t>
            </a:r>
            <a:endParaRPr lang="cs-CZ" sz="1700" dirty="0"/>
          </a:p>
          <a:p>
            <a:pPr marL="627063" indent="-27146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n. vagus, n. </a:t>
            </a:r>
            <a:r>
              <a:rPr lang="cs-CZ" sz="1700" dirty="0" err="1" smtClean="0"/>
              <a:t>phrenicus</a:t>
            </a:r>
            <a:r>
              <a:rPr lang="cs-CZ" sz="1700" dirty="0" smtClean="0"/>
              <a:t>, n</a:t>
            </a:r>
            <a:r>
              <a:rPr lang="cs-CZ" sz="1700" dirty="0"/>
              <a:t>. </a:t>
            </a:r>
            <a:r>
              <a:rPr lang="cs-CZ" sz="1700" dirty="0" err="1"/>
              <a:t>laryngeus</a:t>
            </a:r>
            <a:r>
              <a:rPr lang="cs-CZ" sz="1700" dirty="0"/>
              <a:t> </a:t>
            </a:r>
            <a:r>
              <a:rPr lang="cs-CZ" sz="1700" dirty="0" err="1"/>
              <a:t>reccurens</a:t>
            </a:r>
            <a:endParaRPr lang="cs-CZ" sz="1700" dirty="0"/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Mízní </a:t>
            </a:r>
            <a:r>
              <a:rPr lang="cs-CZ" sz="1700" dirty="0" smtClean="0"/>
              <a:t>uzliny:</a:t>
            </a:r>
            <a:endParaRPr lang="cs-CZ" sz="1700" dirty="0"/>
          </a:p>
          <a:p>
            <a:pPr marL="628650" indent="-273050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sternální/mediastinální/tracheobronchiální</a:t>
            </a:r>
            <a:endParaRPr lang="cs-CZ" sz="1700" dirty="0"/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Truncus pulmonalis</a:t>
            </a:r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Přední </a:t>
            </a:r>
            <a:r>
              <a:rPr lang="cs-CZ" sz="1700" dirty="0" smtClean="0"/>
              <a:t>dutá žíla </a:t>
            </a:r>
            <a:r>
              <a:rPr lang="cs-CZ" sz="1700" dirty="0"/>
              <a:t>a její </a:t>
            </a:r>
            <a:r>
              <a:rPr lang="cs-CZ" sz="1700" dirty="0" smtClean="0"/>
              <a:t>větve (v</a:t>
            </a:r>
            <a:r>
              <a:rPr lang="cs-CZ" sz="1700" dirty="0"/>
              <a:t>. </a:t>
            </a:r>
            <a:r>
              <a:rPr lang="cs-CZ" sz="1700" dirty="0" err="1"/>
              <a:t>thoracica</a:t>
            </a:r>
            <a:r>
              <a:rPr lang="cs-CZ" sz="1700" dirty="0"/>
              <a:t> </a:t>
            </a:r>
            <a:r>
              <a:rPr lang="cs-CZ" sz="1700" dirty="0" smtClean="0"/>
              <a:t>interna)</a:t>
            </a:r>
            <a:endParaRPr lang="cs-CZ" sz="1700" dirty="0"/>
          </a:p>
          <a:p>
            <a:pPr eaLnBrk="1" fontAlgn="auto" hangingPunct="1">
              <a:buFont typeface="Wingdings 2" charset="2"/>
              <a:buChar char=""/>
              <a:defRPr/>
            </a:pPr>
            <a:r>
              <a:rPr lang="cs-CZ" sz="1700" dirty="0"/>
              <a:t>Větve </a:t>
            </a:r>
            <a:r>
              <a:rPr lang="cs-CZ" sz="1700" dirty="0" smtClean="0"/>
              <a:t>aorty:</a:t>
            </a:r>
            <a:endParaRPr lang="cs-CZ" sz="1700" dirty="0"/>
          </a:p>
          <a:p>
            <a:pPr marL="627063" indent="-27146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t. </a:t>
            </a:r>
            <a:r>
              <a:rPr lang="cs-CZ" sz="1700" dirty="0" err="1"/>
              <a:t>brachiocephalicus</a:t>
            </a:r>
            <a:endParaRPr lang="cs-CZ" sz="1700" dirty="0"/>
          </a:p>
          <a:p>
            <a:pPr marL="627063" indent="-271463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a. </a:t>
            </a:r>
            <a:r>
              <a:rPr lang="cs-CZ" sz="1700" dirty="0" err="1"/>
              <a:t>subclavia</a:t>
            </a:r>
            <a:r>
              <a:rPr lang="cs-CZ" sz="1700" dirty="0"/>
              <a:t> </a:t>
            </a:r>
            <a:r>
              <a:rPr lang="cs-CZ" sz="1700" dirty="0" err="1" smtClean="0"/>
              <a:t>sinistra</a:t>
            </a:r>
            <a:endParaRPr lang="cs-CZ" sz="1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cs-CZ" altLang="cs-CZ" sz="3600" dirty="0" smtClean="0">
                <a:cs typeface="Trebuchet MS" panose="020B0603020202020204" pitchFamily="34" charset="0"/>
              </a:rPr>
              <a:t>Trachea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cs-CZ" sz="1700" dirty="0" smtClean="0"/>
              <a:t>Měření průměru hrudní části trachey:</a:t>
            </a:r>
          </a:p>
          <a:p>
            <a:pPr marL="627063" indent="-265113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k</a:t>
            </a:r>
            <a:r>
              <a:rPr lang="cs-CZ" sz="1700" dirty="0" smtClean="0"/>
              <a:t>raniální okraj 1. žebra ke kraniálnímu okraji </a:t>
            </a:r>
            <a:r>
              <a:rPr lang="cs-CZ" sz="1700" dirty="0" err="1" smtClean="0"/>
              <a:t>manubrium</a:t>
            </a:r>
            <a:r>
              <a:rPr lang="cs-CZ" sz="1700" dirty="0" smtClean="0"/>
              <a:t> </a:t>
            </a:r>
            <a:r>
              <a:rPr lang="cs-CZ" sz="1700" dirty="0" err="1" smtClean="0"/>
              <a:t>sterni</a:t>
            </a:r>
            <a:endParaRPr lang="cs-CZ" sz="1700" dirty="0"/>
          </a:p>
          <a:p>
            <a:pPr marL="627063" indent="-265113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k</a:t>
            </a:r>
            <a:r>
              <a:rPr lang="cs-CZ" sz="1700" dirty="0" smtClean="0"/>
              <a:t>olmice k lumen trachey probíhající 1. žebrem</a:t>
            </a:r>
          </a:p>
          <a:p>
            <a:pPr>
              <a:defRPr/>
            </a:pPr>
            <a:r>
              <a:rPr lang="cs-CZ" sz="1700" dirty="0"/>
              <a:t>T</a:t>
            </a:r>
            <a:r>
              <a:rPr lang="cs-CZ" sz="1700" dirty="0" smtClean="0"/>
              <a:t>rachea = cca min. 20 % vstupu do ATCr (21 ± 0,3 %)</a:t>
            </a:r>
          </a:p>
          <a:p>
            <a:pPr>
              <a:defRPr/>
            </a:pPr>
            <a:r>
              <a:rPr lang="cs-CZ" sz="1700" dirty="0" smtClean="0"/>
              <a:t>Brachycefalická plemena  min. 16 % (16 ± 0,3 %)</a:t>
            </a:r>
          </a:p>
          <a:p>
            <a:pPr>
              <a:defRPr/>
            </a:pPr>
            <a:r>
              <a:rPr lang="cs-CZ" sz="1700" dirty="0" smtClean="0"/>
              <a:t>Buldok min. 12 % (11 ± 0,3 %)</a:t>
            </a: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09625" y="2560638"/>
            <a:ext cx="3671888" cy="29622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cs-CZ" altLang="cs-CZ" sz="3600" dirty="0" smtClean="0">
                <a:cs typeface="Trebuchet MS" panose="020B0603020202020204" pitchFamily="34" charset="0"/>
              </a:rPr>
              <a:t>Pozice trachey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Vliv </a:t>
            </a:r>
            <a:r>
              <a:rPr lang="cs-CZ" sz="1700" dirty="0"/>
              <a:t>polohování a fixace pacienta</a:t>
            </a:r>
          </a:p>
          <a:p>
            <a:pPr>
              <a:defRPr/>
            </a:pPr>
            <a:r>
              <a:rPr lang="cs-CZ" sz="1700" dirty="0" smtClean="0"/>
              <a:t>Trachea hákovitě zahnutá – variabilita normálního nálezu (vlivem ventroflexe krku)</a:t>
            </a:r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00125" y="2719388"/>
            <a:ext cx="3290888" cy="2644775"/>
          </a:xfrm>
        </p:spPr>
      </p:pic>
      <p:pic>
        <p:nvPicPr>
          <p:cNvPr id="98309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638" y="2746375"/>
            <a:ext cx="3217862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cs-CZ" altLang="cs-CZ" sz="3600" dirty="0" smtClean="0">
                <a:cs typeface="Trebuchet MS" pitchFamily="34" charset="0"/>
              </a:rPr>
              <a:t>Pozice trachey – variabilita normálního nálezu</a:t>
            </a:r>
          </a:p>
        </p:txBody>
      </p:sp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>
          <a:xfrm>
            <a:off x="838200" y="2362200"/>
            <a:ext cx="3670300" cy="576263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Normální polohování</a:t>
            </a:r>
            <a:endParaRPr lang="cs-CZ" sz="170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3"/>
          </p:nvPr>
        </p:nvSpPr>
        <p:spPr>
          <a:xfrm>
            <a:off x="4648200" y="2362200"/>
            <a:ext cx="3670300" cy="576263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Pozice trachey při </a:t>
            </a:r>
            <a:r>
              <a:rPr lang="cs-CZ" sz="1700" dirty="0" err="1" smtClean="0"/>
              <a:t>ventrolfexi</a:t>
            </a:r>
            <a:r>
              <a:rPr lang="cs-CZ" sz="1700" dirty="0" smtClean="0"/>
              <a:t> krku</a:t>
            </a:r>
            <a:endParaRPr lang="cs-CZ" sz="1700" dirty="0"/>
          </a:p>
        </p:txBody>
      </p:sp>
      <p:pic>
        <p:nvPicPr>
          <p:cNvPr id="99333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463" y="2973388"/>
            <a:ext cx="3494087" cy="2665412"/>
          </a:xfr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9334" name="Picture 6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588" y="2970213"/>
            <a:ext cx="3341687" cy="2671762"/>
          </a:xfr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cs-CZ" altLang="cs-CZ" sz="3600" dirty="0" smtClean="0">
                <a:cs typeface="Trebuchet MS" pitchFamily="34" charset="0"/>
              </a:rPr>
              <a:t>Pozice trachey – variabilita normálního nálezu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Kalcifikace chrupavčitých prstenců</a:t>
            </a:r>
          </a:p>
          <a:p>
            <a:pPr>
              <a:defRPr/>
            </a:pPr>
            <a:r>
              <a:rPr lang="cs-CZ" sz="1700" dirty="0" smtClean="0"/>
              <a:t>Variabilita normálního nálezu u geriatrických jedinců</a:t>
            </a:r>
          </a:p>
          <a:p>
            <a:pPr>
              <a:defRPr/>
            </a:pPr>
            <a:r>
              <a:rPr lang="cs-CZ" sz="1700" dirty="0" smtClean="0"/>
              <a:t>Časté u chondrodystrofických plemen</a:t>
            </a:r>
          </a:p>
        </p:txBody>
      </p:sp>
      <p:pic>
        <p:nvPicPr>
          <p:cNvPr id="100356" name="Picture 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2382838"/>
            <a:ext cx="3671888" cy="3317875"/>
          </a:xfr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" r="2698"/>
          <a:stretch>
            <a:fillRect/>
          </a:stretch>
        </p:blipFill>
        <p:spPr bwMode="auto">
          <a:xfrm>
            <a:off x="874713" y="3448050"/>
            <a:ext cx="35433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2" r="18590"/>
          <a:stretch>
            <a:fillRect/>
          </a:stretch>
        </p:blipFill>
        <p:spPr bwMode="auto">
          <a:xfrm>
            <a:off x="874713" y="3228975"/>
            <a:ext cx="354330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altLang="cs-CZ" sz="3600" smtClean="0">
                <a:cs typeface="Trebuchet MS" panose="020B0603020202020204" pitchFamily="34" charset="0"/>
              </a:rPr>
              <a:t>Zúžení lumen trachey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809625" y="2222500"/>
            <a:ext cx="7524750" cy="3636963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Dif. dg.:</a:t>
            </a:r>
          </a:p>
          <a:p>
            <a:pPr marL="630238" indent="-271463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t</a:t>
            </a:r>
            <a:r>
              <a:rPr lang="cs-CZ" sz="1700" dirty="0" smtClean="0"/>
              <a:t>racheální kolaps</a:t>
            </a:r>
          </a:p>
          <a:p>
            <a:pPr marL="630238" indent="-271463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h</a:t>
            </a:r>
            <a:r>
              <a:rPr lang="cs-CZ" sz="1700" dirty="0" smtClean="0"/>
              <a:t>ypoplazie trachey</a:t>
            </a:r>
          </a:p>
          <a:p>
            <a:pPr marL="630238" indent="-271463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s</a:t>
            </a:r>
            <a:r>
              <a:rPr lang="cs-CZ" sz="1700" dirty="0" smtClean="0"/>
              <a:t>uperpozice jícnu nebo m. </a:t>
            </a:r>
            <a:r>
              <a:rPr lang="cs-CZ" sz="1700" dirty="0" err="1" smtClean="0"/>
              <a:t>longus</a:t>
            </a:r>
            <a:r>
              <a:rPr lang="cs-CZ" sz="1700" dirty="0" smtClean="0"/>
              <a:t> </a:t>
            </a:r>
            <a:r>
              <a:rPr lang="cs-CZ" sz="1700" dirty="0" err="1" smtClean="0"/>
              <a:t>colli</a:t>
            </a:r>
            <a:endParaRPr lang="cs-CZ" sz="1700" dirty="0"/>
          </a:p>
          <a:p>
            <a:pPr marL="630238" indent="-271463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t</a:t>
            </a:r>
            <a:r>
              <a:rPr lang="cs-CZ" sz="1700" dirty="0" smtClean="0"/>
              <a:t>ěžká tracheitida</a:t>
            </a:r>
            <a:endParaRPr lang="cs-CZ" sz="1700" dirty="0"/>
          </a:p>
          <a:p>
            <a:pPr marL="630238" indent="-271463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k</a:t>
            </a:r>
            <a:r>
              <a:rPr lang="cs-CZ" sz="1700" dirty="0" smtClean="0"/>
              <a:t>rvácení do </a:t>
            </a:r>
            <a:r>
              <a:rPr lang="cs-CZ" sz="1700" dirty="0" err="1" smtClean="0"/>
              <a:t>submukózy</a:t>
            </a:r>
            <a:r>
              <a:rPr lang="cs-CZ" sz="1700" dirty="0" smtClean="0"/>
              <a:t> (otrava rodenticidy)</a:t>
            </a:r>
            <a:endParaRPr lang="cs-CZ" sz="1700" dirty="0"/>
          </a:p>
          <a:p>
            <a:pPr marL="630238" indent="-271463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v</a:t>
            </a:r>
            <a:r>
              <a:rPr lang="cs-CZ" sz="1700" dirty="0" smtClean="0"/>
              <a:t>nější komprese masou nebo okolní strukturou</a:t>
            </a:r>
          </a:p>
          <a:p>
            <a:pPr marL="630238" indent="-271463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s</a:t>
            </a:r>
            <a:r>
              <a:rPr lang="cs-CZ" sz="1700" dirty="0" smtClean="0"/>
              <a:t>tenóza trachey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smtClean="0"/>
              <a:t>Tracheální kolaps</a:t>
            </a:r>
            <a:endParaRPr lang="cs-CZ" sz="36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809625" y="2222500"/>
            <a:ext cx="7524750" cy="3636963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Obvykle miniaturní plemena psů</a:t>
            </a:r>
          </a:p>
          <a:p>
            <a:pPr>
              <a:defRPr/>
            </a:pPr>
            <a:r>
              <a:rPr lang="cs-CZ" sz="1700" dirty="0" smtClean="0"/>
              <a:t>Kongenitální x získaný</a:t>
            </a:r>
          </a:p>
          <a:p>
            <a:pPr marL="0" indent="0">
              <a:buFont typeface="Wingdings 2" panose="05020102010507070707" pitchFamily="18" charset="2"/>
              <a:buNone/>
              <a:defRPr/>
            </a:pPr>
            <a:endParaRPr lang="cs-CZ" sz="1700" dirty="0" smtClean="0"/>
          </a:p>
          <a:p>
            <a:pPr>
              <a:defRPr/>
            </a:pPr>
            <a:r>
              <a:rPr lang="cs-CZ" sz="1700" dirty="0" smtClean="0"/>
              <a:t>Rtg. diagnostika/nález: </a:t>
            </a:r>
          </a:p>
          <a:p>
            <a:pPr marL="630238" indent="-271463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d</a:t>
            </a:r>
            <a:r>
              <a:rPr lang="cs-CZ" sz="1700" dirty="0" smtClean="0"/>
              <a:t>ynamický stav – nutné rtg. obou fází respiračního cyklu</a:t>
            </a:r>
          </a:p>
          <a:p>
            <a:pPr marL="630238" indent="-271463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LL dx. – nádech, výdech, příp. tangenciální projekce do ATCr</a:t>
            </a:r>
          </a:p>
          <a:p>
            <a:pPr marL="630238" indent="-271463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i</a:t>
            </a:r>
            <a:r>
              <a:rPr lang="cs-CZ" sz="1700" dirty="0" smtClean="0"/>
              <a:t>nspirační rtg. – detekce kolapsu krční části trachey</a:t>
            </a:r>
          </a:p>
          <a:p>
            <a:pPr marL="630238" indent="-271463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e</a:t>
            </a:r>
            <a:r>
              <a:rPr lang="cs-CZ" sz="1700" dirty="0" smtClean="0"/>
              <a:t>xspirační rtg. – detekce kolapsu hrudní části trachey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smtClean="0"/>
              <a:t>Tracheální kolaps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09625" y="2222500"/>
            <a:ext cx="7524750" cy="3636963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Dle míry kolapsu lumen trachey rozlišujeme čtyři stupně: </a:t>
            </a:r>
          </a:p>
          <a:p>
            <a:pPr marL="630238" indent="-271463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I. stupeň – do 25 % (redundantní tracheální membrána ??)</a:t>
            </a:r>
          </a:p>
          <a:p>
            <a:pPr marL="630238" indent="-271463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II. stupeň – do 50 %</a:t>
            </a:r>
          </a:p>
          <a:p>
            <a:pPr marL="630238" indent="-271463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III. stupeň – do 75 %</a:t>
            </a:r>
          </a:p>
          <a:p>
            <a:pPr marL="630238" indent="-271463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IV. stupeň – 100 %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04863" y="446088"/>
            <a:ext cx="2660650" cy="1617662"/>
          </a:xfrm>
        </p:spPr>
        <p:txBody>
          <a:bodyPr/>
          <a:lstStyle/>
          <a:p>
            <a:pPr>
              <a:defRPr/>
            </a:pPr>
            <a:r>
              <a:rPr lang="cs-CZ" dirty="0" smtClean="0"/>
              <a:t>Tangenciální kraniokaudální projekce do ATCr</a:t>
            </a:r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3" y="3487738"/>
            <a:ext cx="2622550" cy="228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2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0" t="11818" r="25111" b="4781"/>
          <a:stretch>
            <a:fillRect/>
          </a:stretch>
        </p:blipFill>
        <p:spPr bwMode="auto">
          <a:xfrm>
            <a:off x="5486400" y="3168650"/>
            <a:ext cx="2133600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Přímá spojnice se šipkou 9"/>
          <p:cNvCxnSpPr/>
          <p:nvPr/>
        </p:nvCxnSpPr>
        <p:spPr>
          <a:xfrm>
            <a:off x="2362200" y="4627563"/>
            <a:ext cx="0" cy="685800"/>
          </a:xfrm>
          <a:prstGeom prst="straightConnector1">
            <a:avLst/>
          </a:prstGeom>
          <a:ln w="22225" cmpd="sng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4454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" t="12596" b="7777"/>
          <a:stretch>
            <a:fillRect/>
          </a:stretch>
        </p:blipFill>
        <p:spPr bwMode="auto">
          <a:xfrm>
            <a:off x="4953000" y="446088"/>
            <a:ext cx="3200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Přímá spojnice se šipkou 11"/>
          <p:cNvCxnSpPr/>
          <p:nvPr/>
        </p:nvCxnSpPr>
        <p:spPr>
          <a:xfrm>
            <a:off x="6096000" y="1255713"/>
            <a:ext cx="457200" cy="808037"/>
          </a:xfrm>
          <a:prstGeom prst="straightConnector1">
            <a:avLst/>
          </a:prstGeom>
          <a:ln w="22225" cmpd="sng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altLang="cs-CZ" sz="3600" smtClean="0">
                <a:cs typeface="Trebuchet MS" panose="020B0603020202020204" pitchFamily="34" charset="0"/>
              </a:rPr>
              <a:t>Tracheální kolaps – krční část trachey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>
          <a:xfrm>
            <a:off x="809625" y="2174875"/>
            <a:ext cx="3671888" cy="576263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Inspirium</a:t>
            </a:r>
            <a:endParaRPr lang="cs-CZ" sz="1700" dirty="0"/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3"/>
          </p:nvPr>
        </p:nvSpPr>
        <p:spPr>
          <a:xfrm>
            <a:off x="4662488" y="2174875"/>
            <a:ext cx="3671887" cy="576263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Exspirium</a:t>
            </a:r>
            <a:endParaRPr lang="cs-CZ" sz="1700" dirty="0"/>
          </a:p>
        </p:txBody>
      </p:sp>
      <p:pic>
        <p:nvPicPr>
          <p:cNvPr id="105477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2832100"/>
            <a:ext cx="3687763" cy="2947988"/>
          </a:xfr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478" name="Picture 8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838" y="2824163"/>
            <a:ext cx="3659187" cy="2963862"/>
          </a:xfr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ál 5"/>
          <p:cNvSpPr/>
          <p:nvPr/>
        </p:nvSpPr>
        <p:spPr>
          <a:xfrm rot="2243742">
            <a:off x="973138" y="3592513"/>
            <a:ext cx="1219200" cy="533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2" name="Ovál 11"/>
          <p:cNvSpPr/>
          <p:nvPr/>
        </p:nvSpPr>
        <p:spPr>
          <a:xfrm rot="2243742">
            <a:off x="4913313" y="3592513"/>
            <a:ext cx="1219200" cy="533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altLang="cs-CZ" sz="3600" smtClean="0">
                <a:cs typeface="Trebuchet MS" panose="020B0603020202020204" pitchFamily="34" charset="0"/>
              </a:rPr>
              <a:t>Tracheální kolaps – hrudní část trachey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09625" y="2174875"/>
            <a:ext cx="3671888" cy="576263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Inspirium</a:t>
            </a:r>
            <a:endParaRPr lang="cs-CZ" sz="170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62488" y="2174875"/>
            <a:ext cx="3671887" cy="576263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Exspirium</a:t>
            </a:r>
            <a:endParaRPr lang="cs-CZ" sz="1700" dirty="0"/>
          </a:p>
        </p:txBody>
      </p:sp>
      <p:pic>
        <p:nvPicPr>
          <p:cNvPr id="106501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" y="2955925"/>
            <a:ext cx="3535363" cy="2700338"/>
          </a:xfr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502" name="Picture 8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063" y="2955925"/>
            <a:ext cx="3614737" cy="2700338"/>
          </a:xfr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Ovál 10"/>
          <p:cNvSpPr/>
          <p:nvPr/>
        </p:nvSpPr>
        <p:spPr>
          <a:xfrm rot="237059">
            <a:off x="1236663" y="3775075"/>
            <a:ext cx="1219200" cy="533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2" name="Ovál 11"/>
          <p:cNvSpPr/>
          <p:nvPr/>
        </p:nvSpPr>
        <p:spPr>
          <a:xfrm>
            <a:off x="5334000" y="3957638"/>
            <a:ext cx="1219200" cy="533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3600" dirty="0" smtClean="0"/>
              <a:t>Mediastinum</a:t>
            </a:r>
            <a:endParaRPr lang="cs-CZ" sz="3600" dirty="0"/>
          </a:p>
        </p:txBody>
      </p:sp>
      <p:pic>
        <p:nvPicPr>
          <p:cNvPr id="24579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2767013"/>
            <a:ext cx="3671888" cy="2549525"/>
          </a:xfr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Zástupný symbol pro obsah 8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 eaLnBrk="1" hangingPunct="1">
              <a:defRPr/>
            </a:pPr>
            <a:r>
              <a:rPr lang="cs-CZ" sz="1700" dirty="0"/>
              <a:t>N</a:t>
            </a:r>
            <a:r>
              <a:rPr lang="cs-CZ" sz="1700" dirty="0" smtClean="0"/>
              <a:t>a nativních rtg. snímcích posuzujeme:</a:t>
            </a:r>
          </a:p>
          <a:p>
            <a:pPr marL="627063" indent="-271463" eaLnBrk="1" hangingPunct="1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tracheu</a:t>
            </a:r>
          </a:p>
          <a:p>
            <a:pPr marL="627063" indent="-271463" eaLnBrk="1" hangingPunct="1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aortu (descendens)</a:t>
            </a:r>
          </a:p>
          <a:p>
            <a:pPr marL="627063" indent="-271463" eaLnBrk="1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z</a:t>
            </a:r>
            <a:r>
              <a:rPr lang="cs-CZ" sz="1700" dirty="0" smtClean="0"/>
              <a:t>adní dutou žílu (VCCd)</a:t>
            </a:r>
          </a:p>
          <a:p>
            <a:pPr marL="627063" indent="-271463" eaLnBrk="1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k</a:t>
            </a:r>
            <a:r>
              <a:rPr lang="cs-CZ" sz="1700" dirty="0" smtClean="0"/>
              <a:t>ranioventrální mediastinum</a:t>
            </a:r>
          </a:p>
          <a:p>
            <a:pPr marL="627063" indent="-271463" eaLnBrk="1" hangingPunct="1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m</a:t>
            </a:r>
            <a:r>
              <a:rPr lang="cs-CZ" sz="1700" dirty="0" smtClean="0"/>
              <a:t>ízní uzliny</a:t>
            </a:r>
          </a:p>
          <a:p>
            <a:pPr marL="627063" indent="-271463" eaLnBrk="1" hangingPunct="1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(jícen, thymus)</a:t>
            </a:r>
          </a:p>
        </p:txBody>
      </p:sp>
      <p:sp>
        <p:nvSpPr>
          <p:cNvPr id="10" name="Volný tvar 9"/>
          <p:cNvSpPr/>
          <p:nvPr/>
        </p:nvSpPr>
        <p:spPr>
          <a:xfrm>
            <a:off x="1460500" y="3241675"/>
            <a:ext cx="1603375" cy="293688"/>
          </a:xfrm>
          <a:custGeom>
            <a:avLst/>
            <a:gdLst>
              <a:gd name="connsiteX0" fmla="*/ 0 w 1603612"/>
              <a:gd name="connsiteY0" fmla="*/ 0 h 293427"/>
              <a:gd name="connsiteX1" fmla="*/ 457200 w 1603612"/>
              <a:gd name="connsiteY1" fmla="*/ 40944 h 293427"/>
              <a:gd name="connsiteX2" fmla="*/ 1255594 w 1603612"/>
              <a:gd name="connsiteY2" fmla="*/ 122830 h 293427"/>
              <a:gd name="connsiteX3" fmla="*/ 1603612 w 1603612"/>
              <a:gd name="connsiteY3" fmla="*/ 293427 h 293427"/>
              <a:gd name="connsiteX0" fmla="*/ 0 w 1603612"/>
              <a:gd name="connsiteY0" fmla="*/ 0 h 293427"/>
              <a:gd name="connsiteX1" fmla="*/ 457200 w 1603612"/>
              <a:gd name="connsiteY1" fmla="*/ 40944 h 293427"/>
              <a:gd name="connsiteX2" fmla="*/ 1248770 w 1603612"/>
              <a:gd name="connsiteY2" fmla="*/ 143302 h 293427"/>
              <a:gd name="connsiteX3" fmla="*/ 1603612 w 1603612"/>
              <a:gd name="connsiteY3" fmla="*/ 293427 h 293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3612" h="293427">
                <a:moveTo>
                  <a:pt x="0" y="0"/>
                </a:moveTo>
                <a:cubicBezTo>
                  <a:pt x="152400" y="13648"/>
                  <a:pt x="249072" y="17060"/>
                  <a:pt x="457200" y="40944"/>
                </a:cubicBezTo>
                <a:cubicBezTo>
                  <a:pt x="665328" y="64828"/>
                  <a:pt x="1057701" y="101222"/>
                  <a:pt x="1248770" y="143302"/>
                </a:cubicBezTo>
                <a:cubicBezTo>
                  <a:pt x="1439839" y="185382"/>
                  <a:pt x="1525137" y="229168"/>
                  <a:pt x="1603612" y="29342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1" name="Volný tvar 10"/>
          <p:cNvSpPr/>
          <p:nvPr/>
        </p:nvSpPr>
        <p:spPr>
          <a:xfrm>
            <a:off x="1446213" y="3506788"/>
            <a:ext cx="1566862" cy="236537"/>
          </a:xfrm>
          <a:custGeom>
            <a:avLst/>
            <a:gdLst>
              <a:gd name="connsiteX0" fmla="*/ 0 w 1538417"/>
              <a:gd name="connsiteY0" fmla="*/ 0 h 222653"/>
              <a:gd name="connsiteX1" fmla="*/ 764275 w 1538417"/>
              <a:gd name="connsiteY1" fmla="*/ 27296 h 222653"/>
              <a:gd name="connsiteX2" fmla="*/ 1180532 w 1538417"/>
              <a:gd name="connsiteY2" fmla="*/ 122830 h 222653"/>
              <a:gd name="connsiteX3" fmla="*/ 1494430 w 1538417"/>
              <a:gd name="connsiteY3" fmla="*/ 211541 h 222653"/>
              <a:gd name="connsiteX4" fmla="*/ 1528549 w 1538417"/>
              <a:gd name="connsiteY4" fmla="*/ 218365 h 222653"/>
              <a:gd name="connsiteX0" fmla="*/ 0 w 1556759"/>
              <a:gd name="connsiteY0" fmla="*/ 0 h 202181"/>
              <a:gd name="connsiteX1" fmla="*/ 782617 w 1556759"/>
              <a:gd name="connsiteY1" fmla="*/ 6824 h 202181"/>
              <a:gd name="connsiteX2" fmla="*/ 1198874 w 1556759"/>
              <a:gd name="connsiteY2" fmla="*/ 102358 h 202181"/>
              <a:gd name="connsiteX3" fmla="*/ 1512772 w 1556759"/>
              <a:gd name="connsiteY3" fmla="*/ 191069 h 202181"/>
              <a:gd name="connsiteX4" fmla="*/ 1546891 w 1556759"/>
              <a:gd name="connsiteY4" fmla="*/ 197893 h 202181"/>
              <a:gd name="connsiteX0" fmla="*/ 0 w 1299961"/>
              <a:gd name="connsiteY0" fmla="*/ 0 h 215829"/>
              <a:gd name="connsiteX1" fmla="*/ 525819 w 1299961"/>
              <a:gd name="connsiteY1" fmla="*/ 20472 h 215829"/>
              <a:gd name="connsiteX2" fmla="*/ 942076 w 1299961"/>
              <a:gd name="connsiteY2" fmla="*/ 116006 h 215829"/>
              <a:gd name="connsiteX3" fmla="*/ 1255974 w 1299961"/>
              <a:gd name="connsiteY3" fmla="*/ 204717 h 215829"/>
              <a:gd name="connsiteX4" fmla="*/ 1290093 w 1299961"/>
              <a:gd name="connsiteY4" fmla="*/ 211541 h 215829"/>
              <a:gd name="connsiteX0" fmla="*/ 0 w 1403903"/>
              <a:gd name="connsiteY0" fmla="*/ 0 h 236300"/>
              <a:gd name="connsiteX1" fmla="*/ 629761 w 1403903"/>
              <a:gd name="connsiteY1" fmla="*/ 40943 h 236300"/>
              <a:gd name="connsiteX2" fmla="*/ 1046018 w 1403903"/>
              <a:gd name="connsiteY2" fmla="*/ 136477 h 236300"/>
              <a:gd name="connsiteX3" fmla="*/ 1359916 w 1403903"/>
              <a:gd name="connsiteY3" fmla="*/ 225188 h 236300"/>
              <a:gd name="connsiteX4" fmla="*/ 1394035 w 1403903"/>
              <a:gd name="connsiteY4" fmla="*/ 232012 h 23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3903" h="236300">
                <a:moveTo>
                  <a:pt x="0" y="0"/>
                </a:moveTo>
                <a:cubicBezTo>
                  <a:pt x="175273" y="6824"/>
                  <a:pt x="455425" y="18197"/>
                  <a:pt x="629761" y="40943"/>
                </a:cubicBezTo>
                <a:cubicBezTo>
                  <a:pt x="804097" y="63689"/>
                  <a:pt x="924326" y="105770"/>
                  <a:pt x="1046018" y="136477"/>
                </a:cubicBezTo>
                <a:cubicBezTo>
                  <a:pt x="1167710" y="167184"/>
                  <a:pt x="1301913" y="209266"/>
                  <a:pt x="1359916" y="225188"/>
                </a:cubicBezTo>
                <a:cubicBezTo>
                  <a:pt x="1417919" y="241110"/>
                  <a:pt x="1405977" y="236561"/>
                  <a:pt x="1394035" y="23201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2" name="Volný tvar 11"/>
          <p:cNvSpPr/>
          <p:nvPr/>
        </p:nvSpPr>
        <p:spPr>
          <a:xfrm>
            <a:off x="2408238" y="3125788"/>
            <a:ext cx="1112837" cy="531812"/>
          </a:xfrm>
          <a:custGeom>
            <a:avLst/>
            <a:gdLst>
              <a:gd name="connsiteX0" fmla="*/ 0 w 1112292"/>
              <a:gd name="connsiteY0" fmla="*/ 532263 h 532263"/>
              <a:gd name="connsiteX1" fmla="*/ 395785 w 1112292"/>
              <a:gd name="connsiteY1" fmla="*/ 191069 h 532263"/>
              <a:gd name="connsiteX2" fmla="*/ 634621 w 1112292"/>
              <a:gd name="connsiteY2" fmla="*/ 109182 h 532263"/>
              <a:gd name="connsiteX3" fmla="*/ 934871 w 1112292"/>
              <a:gd name="connsiteY3" fmla="*/ 20472 h 532263"/>
              <a:gd name="connsiteX4" fmla="*/ 1112292 w 1112292"/>
              <a:gd name="connsiteY4" fmla="*/ 0 h 532263"/>
              <a:gd name="connsiteX5" fmla="*/ 1112292 w 1112292"/>
              <a:gd name="connsiteY5" fmla="*/ 0 h 5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12292" h="532263">
                <a:moveTo>
                  <a:pt x="0" y="532263"/>
                </a:moveTo>
                <a:cubicBezTo>
                  <a:pt x="145007" y="396922"/>
                  <a:pt x="290015" y="261582"/>
                  <a:pt x="395785" y="191069"/>
                </a:cubicBezTo>
                <a:cubicBezTo>
                  <a:pt x="501555" y="120555"/>
                  <a:pt x="544773" y="137615"/>
                  <a:pt x="634621" y="109182"/>
                </a:cubicBezTo>
                <a:cubicBezTo>
                  <a:pt x="724469" y="80749"/>
                  <a:pt x="855259" y="38669"/>
                  <a:pt x="934871" y="20472"/>
                </a:cubicBezTo>
                <a:cubicBezTo>
                  <a:pt x="1014483" y="2275"/>
                  <a:pt x="1112292" y="0"/>
                  <a:pt x="1112292" y="0"/>
                </a:cubicBezTo>
                <a:lnTo>
                  <a:pt x="1112292" y="0"/>
                </a:lnTo>
              </a:path>
            </a:pathLst>
          </a:custGeom>
          <a:noFill/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3" name="Volný tvar 12"/>
          <p:cNvSpPr/>
          <p:nvPr/>
        </p:nvSpPr>
        <p:spPr>
          <a:xfrm>
            <a:off x="2654300" y="3262313"/>
            <a:ext cx="955675" cy="428625"/>
          </a:xfrm>
          <a:custGeom>
            <a:avLst/>
            <a:gdLst>
              <a:gd name="connsiteX0" fmla="*/ 0 w 955343"/>
              <a:gd name="connsiteY0" fmla="*/ 429904 h 429904"/>
              <a:gd name="connsiteX1" fmla="*/ 211540 w 955343"/>
              <a:gd name="connsiteY1" fmla="*/ 238836 h 429904"/>
              <a:gd name="connsiteX2" fmla="*/ 457200 w 955343"/>
              <a:gd name="connsiteY2" fmla="*/ 143301 h 429904"/>
              <a:gd name="connsiteX3" fmla="*/ 716507 w 955343"/>
              <a:gd name="connsiteY3" fmla="*/ 47767 h 429904"/>
              <a:gd name="connsiteX4" fmla="*/ 955343 w 955343"/>
              <a:gd name="connsiteY4" fmla="*/ 0 h 429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5343" h="429904">
                <a:moveTo>
                  <a:pt x="0" y="429904"/>
                </a:moveTo>
                <a:cubicBezTo>
                  <a:pt x="67670" y="358253"/>
                  <a:pt x="135340" y="286603"/>
                  <a:pt x="211540" y="238836"/>
                </a:cubicBezTo>
                <a:cubicBezTo>
                  <a:pt x="287740" y="191069"/>
                  <a:pt x="457200" y="143301"/>
                  <a:pt x="457200" y="143301"/>
                </a:cubicBezTo>
                <a:cubicBezTo>
                  <a:pt x="541361" y="111456"/>
                  <a:pt x="633483" y="71651"/>
                  <a:pt x="716507" y="47767"/>
                </a:cubicBezTo>
                <a:cubicBezTo>
                  <a:pt x="799531" y="23883"/>
                  <a:pt x="877437" y="11941"/>
                  <a:pt x="955343" y="0"/>
                </a:cubicBezTo>
              </a:path>
            </a:pathLst>
          </a:custGeom>
          <a:noFill/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cxnSp>
        <p:nvCxnSpPr>
          <p:cNvPr id="15" name="Přímá spojnice se šipkou 14"/>
          <p:cNvCxnSpPr/>
          <p:nvPr/>
        </p:nvCxnSpPr>
        <p:spPr>
          <a:xfrm flipV="1">
            <a:off x="3352800" y="4013200"/>
            <a:ext cx="762000" cy="254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Volný tvar 28"/>
          <p:cNvSpPr/>
          <p:nvPr/>
        </p:nvSpPr>
        <p:spPr>
          <a:xfrm>
            <a:off x="1541463" y="3808413"/>
            <a:ext cx="46037" cy="661987"/>
          </a:xfrm>
          <a:custGeom>
            <a:avLst/>
            <a:gdLst>
              <a:gd name="connsiteX0" fmla="*/ 0 w 44882"/>
              <a:gd name="connsiteY0" fmla="*/ 0 h 661917"/>
              <a:gd name="connsiteX1" fmla="*/ 40943 w 44882"/>
              <a:gd name="connsiteY1" fmla="*/ 218365 h 661917"/>
              <a:gd name="connsiteX2" fmla="*/ 40943 w 44882"/>
              <a:gd name="connsiteY2" fmla="*/ 661917 h 661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882" h="661917">
                <a:moveTo>
                  <a:pt x="0" y="0"/>
                </a:moveTo>
                <a:cubicBezTo>
                  <a:pt x="17059" y="54022"/>
                  <a:pt x="34119" y="108045"/>
                  <a:pt x="40943" y="218365"/>
                </a:cubicBezTo>
                <a:cubicBezTo>
                  <a:pt x="47767" y="328685"/>
                  <a:pt x="44355" y="495301"/>
                  <a:pt x="40943" y="66191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smtClean="0"/>
              <a:t>Tracheální kolaps – malacie trachey</a:t>
            </a:r>
            <a:endParaRPr lang="cs-CZ" sz="3600" dirty="0"/>
          </a:p>
        </p:txBody>
      </p:sp>
      <p:pic>
        <p:nvPicPr>
          <p:cNvPr id="9" name="Zástupný symbol pro obsah 8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3393" r="7227"/>
          <a:stretch/>
        </p:blipFill>
        <p:spPr>
          <a:xfrm>
            <a:off x="685800" y="2820988"/>
            <a:ext cx="3581400" cy="2441575"/>
          </a:xfrm>
        </p:spPr>
      </p:pic>
      <p:sp>
        <p:nvSpPr>
          <p:cNvPr id="8" name="Zástupný symbol pro obsah 7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Narušená rigidita chrupavek trachey</a:t>
            </a:r>
          </a:p>
          <a:p>
            <a:pPr>
              <a:defRPr/>
            </a:pPr>
            <a:r>
              <a:rPr lang="cs-CZ" sz="1700" dirty="0" smtClean="0"/>
              <a:t>Paradoxní rozšíření trachey v </a:t>
            </a:r>
            <a:r>
              <a:rPr lang="cs-CZ" sz="1700" dirty="0" err="1" smtClean="0"/>
              <a:t>inspiriu</a:t>
            </a:r>
            <a:endParaRPr lang="cs-CZ" sz="1700" dirty="0" smtClean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25"/>
          <a:stretch>
            <a:fillRect/>
          </a:stretch>
        </p:blipFill>
        <p:spPr bwMode="auto">
          <a:xfrm>
            <a:off x="685800" y="2719388"/>
            <a:ext cx="3762375" cy="264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Přímá spojnice se šipkou 11"/>
          <p:cNvCxnSpPr/>
          <p:nvPr/>
        </p:nvCxnSpPr>
        <p:spPr>
          <a:xfrm flipH="1">
            <a:off x="990600" y="4017963"/>
            <a:ext cx="304800" cy="381000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/>
          <p:cNvCxnSpPr/>
          <p:nvPr/>
        </p:nvCxnSpPr>
        <p:spPr>
          <a:xfrm flipH="1">
            <a:off x="2552700" y="4841875"/>
            <a:ext cx="304800" cy="381000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/>
          <p:cNvCxnSpPr/>
          <p:nvPr/>
        </p:nvCxnSpPr>
        <p:spPr>
          <a:xfrm flipV="1">
            <a:off x="1600200" y="3200400"/>
            <a:ext cx="304800" cy="393700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se šipkou 17"/>
          <p:cNvCxnSpPr/>
          <p:nvPr/>
        </p:nvCxnSpPr>
        <p:spPr>
          <a:xfrm flipV="1">
            <a:off x="3276600" y="3810000"/>
            <a:ext cx="304800" cy="398463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smtClean="0"/>
              <a:t>Tracheální kolaps (?)</a:t>
            </a:r>
            <a:endParaRPr lang="cs-CZ" sz="36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r="14138"/>
          <a:stretch/>
        </p:blipFill>
        <p:spPr>
          <a:xfrm>
            <a:off x="809625" y="3224213"/>
            <a:ext cx="3152775" cy="1635125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>
              <a:defRPr/>
            </a:pPr>
            <a:r>
              <a:rPr lang="cs-CZ" sz="1700" dirty="0"/>
              <a:t>Redundantní tracheální membrána?</a:t>
            </a:r>
          </a:p>
          <a:p>
            <a:pPr>
              <a:defRPr/>
            </a:pPr>
            <a:r>
              <a:rPr lang="cs-CZ" sz="1700" dirty="0"/>
              <a:t>Superpozice </a:t>
            </a:r>
            <a:r>
              <a:rPr lang="cs-CZ" sz="1700" dirty="0" smtClean="0"/>
              <a:t>jícnu?</a:t>
            </a:r>
            <a:endParaRPr lang="cs-CZ" sz="1700" dirty="0"/>
          </a:p>
          <a:p>
            <a:pPr>
              <a:defRPr/>
            </a:pPr>
            <a:r>
              <a:rPr lang="cs-CZ" sz="1700" dirty="0"/>
              <a:t>Superpozice m. </a:t>
            </a:r>
            <a:r>
              <a:rPr lang="cs-CZ" sz="1700" dirty="0" err="1"/>
              <a:t>longus</a:t>
            </a:r>
            <a:r>
              <a:rPr lang="cs-CZ" sz="1700" dirty="0"/>
              <a:t> </a:t>
            </a:r>
            <a:r>
              <a:rPr lang="cs-CZ" sz="1700" dirty="0" err="1" smtClean="0"/>
              <a:t>colli</a:t>
            </a:r>
            <a:r>
              <a:rPr lang="cs-CZ" sz="1700" dirty="0" smtClean="0"/>
              <a:t>?</a:t>
            </a:r>
            <a:endParaRPr lang="cs-CZ" sz="17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16"/>
          <a:stretch>
            <a:fillRect/>
          </a:stretch>
        </p:blipFill>
        <p:spPr bwMode="auto">
          <a:xfrm>
            <a:off x="809625" y="3067050"/>
            <a:ext cx="3473450" cy="194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Volný tvar 6"/>
          <p:cNvSpPr/>
          <p:nvPr/>
        </p:nvSpPr>
        <p:spPr>
          <a:xfrm>
            <a:off x="1592263" y="3614738"/>
            <a:ext cx="2222500" cy="754062"/>
          </a:xfrm>
          <a:custGeom>
            <a:avLst/>
            <a:gdLst>
              <a:gd name="connsiteX0" fmla="*/ 0 w 2222090"/>
              <a:gd name="connsiteY0" fmla="*/ 49676 h 761315"/>
              <a:gd name="connsiteX1" fmla="*/ 245806 w 2222090"/>
              <a:gd name="connsiteY1" fmla="*/ 10347 h 761315"/>
              <a:gd name="connsiteX2" fmla="*/ 717755 w 2222090"/>
              <a:gd name="connsiteY2" fmla="*/ 216824 h 761315"/>
              <a:gd name="connsiteX3" fmla="*/ 1307690 w 2222090"/>
              <a:gd name="connsiteY3" fmla="*/ 580618 h 761315"/>
              <a:gd name="connsiteX4" fmla="*/ 1759974 w 2222090"/>
              <a:gd name="connsiteY4" fmla="*/ 737934 h 761315"/>
              <a:gd name="connsiteX5" fmla="*/ 2222090 w 2222090"/>
              <a:gd name="connsiteY5" fmla="*/ 757599 h 761315"/>
              <a:gd name="connsiteX0" fmla="*/ 0 w 2222090"/>
              <a:gd name="connsiteY0" fmla="*/ 41769 h 753408"/>
              <a:gd name="connsiteX1" fmla="*/ 245806 w 2222090"/>
              <a:gd name="connsiteY1" fmla="*/ 12272 h 753408"/>
              <a:gd name="connsiteX2" fmla="*/ 717755 w 2222090"/>
              <a:gd name="connsiteY2" fmla="*/ 208917 h 753408"/>
              <a:gd name="connsiteX3" fmla="*/ 1307690 w 2222090"/>
              <a:gd name="connsiteY3" fmla="*/ 572711 h 753408"/>
              <a:gd name="connsiteX4" fmla="*/ 1759974 w 2222090"/>
              <a:gd name="connsiteY4" fmla="*/ 730027 h 753408"/>
              <a:gd name="connsiteX5" fmla="*/ 2222090 w 2222090"/>
              <a:gd name="connsiteY5" fmla="*/ 749692 h 753408"/>
              <a:gd name="connsiteX0" fmla="*/ 0 w 2222090"/>
              <a:gd name="connsiteY0" fmla="*/ 43219 h 754858"/>
              <a:gd name="connsiteX1" fmla="*/ 245806 w 2222090"/>
              <a:gd name="connsiteY1" fmla="*/ 13722 h 754858"/>
              <a:gd name="connsiteX2" fmla="*/ 717755 w 2222090"/>
              <a:gd name="connsiteY2" fmla="*/ 230031 h 754858"/>
              <a:gd name="connsiteX3" fmla="*/ 1307690 w 2222090"/>
              <a:gd name="connsiteY3" fmla="*/ 574161 h 754858"/>
              <a:gd name="connsiteX4" fmla="*/ 1759974 w 2222090"/>
              <a:gd name="connsiteY4" fmla="*/ 731477 h 754858"/>
              <a:gd name="connsiteX5" fmla="*/ 2222090 w 2222090"/>
              <a:gd name="connsiteY5" fmla="*/ 751142 h 754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22090" h="754858">
                <a:moveTo>
                  <a:pt x="0" y="43219"/>
                </a:moveTo>
                <a:cubicBezTo>
                  <a:pt x="63090" y="9625"/>
                  <a:pt x="126180" y="-17413"/>
                  <a:pt x="245806" y="13722"/>
                </a:cubicBezTo>
                <a:cubicBezTo>
                  <a:pt x="365432" y="44857"/>
                  <a:pt x="540774" y="136625"/>
                  <a:pt x="717755" y="230031"/>
                </a:cubicBezTo>
                <a:cubicBezTo>
                  <a:pt x="894736" y="323437"/>
                  <a:pt x="1133987" y="490587"/>
                  <a:pt x="1307690" y="574161"/>
                </a:cubicBezTo>
                <a:cubicBezTo>
                  <a:pt x="1481393" y="657735"/>
                  <a:pt x="1607574" y="701980"/>
                  <a:pt x="1759974" y="731477"/>
                </a:cubicBezTo>
                <a:cubicBezTo>
                  <a:pt x="1912374" y="760974"/>
                  <a:pt x="2067232" y="756058"/>
                  <a:pt x="2222090" y="75114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8" name="Volný tvar 7"/>
          <p:cNvSpPr/>
          <p:nvPr/>
        </p:nvSpPr>
        <p:spPr>
          <a:xfrm>
            <a:off x="1652588" y="3648075"/>
            <a:ext cx="2211387" cy="876300"/>
          </a:xfrm>
          <a:custGeom>
            <a:avLst/>
            <a:gdLst>
              <a:gd name="connsiteX0" fmla="*/ 0 w 2212258"/>
              <a:gd name="connsiteY0" fmla="*/ 0 h 877055"/>
              <a:gd name="connsiteX1" fmla="*/ 167149 w 2212258"/>
              <a:gd name="connsiteY1" fmla="*/ 108155 h 877055"/>
              <a:gd name="connsiteX2" fmla="*/ 373626 w 2212258"/>
              <a:gd name="connsiteY2" fmla="*/ 294967 h 877055"/>
              <a:gd name="connsiteX3" fmla="*/ 599768 w 2212258"/>
              <a:gd name="connsiteY3" fmla="*/ 491613 h 877055"/>
              <a:gd name="connsiteX4" fmla="*/ 658762 w 2212258"/>
              <a:gd name="connsiteY4" fmla="*/ 462116 h 877055"/>
              <a:gd name="connsiteX5" fmla="*/ 1042220 w 2212258"/>
              <a:gd name="connsiteY5" fmla="*/ 678426 h 877055"/>
              <a:gd name="connsiteX6" fmla="*/ 1514168 w 2212258"/>
              <a:gd name="connsiteY6" fmla="*/ 865238 h 877055"/>
              <a:gd name="connsiteX7" fmla="*/ 1877962 w 2212258"/>
              <a:gd name="connsiteY7" fmla="*/ 855406 h 877055"/>
              <a:gd name="connsiteX8" fmla="*/ 2212258 w 2212258"/>
              <a:gd name="connsiteY8" fmla="*/ 835742 h 877055"/>
              <a:gd name="connsiteX0" fmla="*/ 0 w 2212258"/>
              <a:gd name="connsiteY0" fmla="*/ 0 h 877055"/>
              <a:gd name="connsiteX1" fmla="*/ 167149 w 2212258"/>
              <a:gd name="connsiteY1" fmla="*/ 108155 h 877055"/>
              <a:gd name="connsiteX2" fmla="*/ 373626 w 2212258"/>
              <a:gd name="connsiteY2" fmla="*/ 294967 h 877055"/>
              <a:gd name="connsiteX3" fmla="*/ 658762 w 2212258"/>
              <a:gd name="connsiteY3" fmla="*/ 462116 h 877055"/>
              <a:gd name="connsiteX4" fmla="*/ 1042220 w 2212258"/>
              <a:gd name="connsiteY4" fmla="*/ 678426 h 877055"/>
              <a:gd name="connsiteX5" fmla="*/ 1514168 w 2212258"/>
              <a:gd name="connsiteY5" fmla="*/ 865238 h 877055"/>
              <a:gd name="connsiteX6" fmla="*/ 1877962 w 2212258"/>
              <a:gd name="connsiteY6" fmla="*/ 855406 h 877055"/>
              <a:gd name="connsiteX7" fmla="*/ 2212258 w 2212258"/>
              <a:gd name="connsiteY7" fmla="*/ 835742 h 877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12258" h="877055">
                <a:moveTo>
                  <a:pt x="0" y="0"/>
                </a:moveTo>
                <a:cubicBezTo>
                  <a:pt x="52439" y="29497"/>
                  <a:pt x="104878" y="58994"/>
                  <a:pt x="167149" y="108155"/>
                </a:cubicBezTo>
                <a:cubicBezTo>
                  <a:pt x="229420" y="157316"/>
                  <a:pt x="291690" y="235973"/>
                  <a:pt x="373626" y="294967"/>
                </a:cubicBezTo>
                <a:cubicBezTo>
                  <a:pt x="455562" y="353961"/>
                  <a:pt x="547330" y="398206"/>
                  <a:pt x="658762" y="462116"/>
                </a:cubicBezTo>
                <a:cubicBezTo>
                  <a:pt x="770194" y="526026"/>
                  <a:pt x="899652" y="611239"/>
                  <a:pt x="1042220" y="678426"/>
                </a:cubicBezTo>
                <a:cubicBezTo>
                  <a:pt x="1184788" y="745613"/>
                  <a:pt x="1374878" y="835741"/>
                  <a:pt x="1514168" y="865238"/>
                </a:cubicBezTo>
                <a:cubicBezTo>
                  <a:pt x="1653458" y="894735"/>
                  <a:pt x="1761614" y="860322"/>
                  <a:pt x="1877962" y="855406"/>
                </a:cubicBezTo>
                <a:cubicBezTo>
                  <a:pt x="1994310" y="850490"/>
                  <a:pt x="2103284" y="843116"/>
                  <a:pt x="2212258" y="835742"/>
                </a:cubicBezTo>
              </a:path>
            </a:pathLst>
          </a:cu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 smtClean="0"/>
              <a:t>Tracheální kolaps</a:t>
            </a:r>
            <a:endParaRPr lang="cs-CZ" sz="3600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6392863" y="4410075"/>
            <a:ext cx="747712" cy="3540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700" dirty="0">
                <a:latin typeface="+mj-lt"/>
              </a:rPr>
              <a:t>Jícen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6765925" y="2570163"/>
            <a:ext cx="749300" cy="3540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700" dirty="0">
                <a:latin typeface="+mj-lt"/>
              </a:rPr>
              <a:t>Jícen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2138363" y="5162550"/>
            <a:ext cx="1057275" cy="3540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700" dirty="0">
                <a:latin typeface="+mj-lt"/>
              </a:rPr>
              <a:t>Trachea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6238875" y="5162550"/>
            <a:ext cx="1055688" cy="3540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700" dirty="0">
                <a:latin typeface="+mj-lt"/>
              </a:rPr>
              <a:t>Trachea</a:t>
            </a:r>
          </a:p>
        </p:txBody>
      </p:sp>
      <p:sp>
        <p:nvSpPr>
          <p:cNvPr id="3" name="Ovál 2"/>
          <p:cNvSpPr/>
          <p:nvPr/>
        </p:nvSpPr>
        <p:spPr>
          <a:xfrm>
            <a:off x="1814513" y="2414588"/>
            <a:ext cx="1703387" cy="15033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  <a:p>
            <a:pPr algn="ctr">
              <a:defRPr/>
            </a:pPr>
            <a:endParaRPr lang="cs-CZ" dirty="0"/>
          </a:p>
          <a:p>
            <a:pPr algn="ctr">
              <a:defRPr/>
            </a:pPr>
            <a:r>
              <a:rPr lang="cs-CZ" sz="1700" dirty="0"/>
              <a:t>Trachea</a:t>
            </a:r>
          </a:p>
        </p:txBody>
      </p:sp>
      <p:sp>
        <p:nvSpPr>
          <p:cNvPr id="4" name="Ovál 3"/>
          <p:cNvSpPr/>
          <p:nvPr/>
        </p:nvSpPr>
        <p:spPr>
          <a:xfrm>
            <a:off x="2101850" y="2390775"/>
            <a:ext cx="1130300" cy="793750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1700" dirty="0"/>
              <a:t>RTM</a:t>
            </a:r>
          </a:p>
        </p:txBody>
      </p:sp>
      <p:sp>
        <p:nvSpPr>
          <p:cNvPr id="20" name="Ovál 19"/>
          <p:cNvSpPr/>
          <p:nvPr/>
        </p:nvSpPr>
        <p:spPr>
          <a:xfrm>
            <a:off x="5884863" y="2414588"/>
            <a:ext cx="1703387" cy="15033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  <a:p>
            <a:pPr algn="ctr">
              <a:defRPr/>
            </a:pPr>
            <a:endParaRPr lang="cs-CZ" dirty="0"/>
          </a:p>
          <a:p>
            <a:pPr algn="ctr">
              <a:defRPr/>
            </a:pPr>
            <a:r>
              <a:rPr lang="cs-CZ" sz="1700" dirty="0"/>
              <a:t>Trachea</a:t>
            </a:r>
          </a:p>
        </p:txBody>
      </p:sp>
      <p:sp>
        <p:nvSpPr>
          <p:cNvPr id="6" name="Ovál 5"/>
          <p:cNvSpPr/>
          <p:nvPr/>
        </p:nvSpPr>
        <p:spPr>
          <a:xfrm>
            <a:off x="6805613" y="2293938"/>
            <a:ext cx="1016000" cy="871537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1700" dirty="0"/>
              <a:t>jícen</a:t>
            </a:r>
          </a:p>
        </p:txBody>
      </p:sp>
      <p:sp>
        <p:nvSpPr>
          <p:cNvPr id="8" name="Obdélník 7"/>
          <p:cNvSpPr/>
          <p:nvPr/>
        </p:nvSpPr>
        <p:spPr>
          <a:xfrm>
            <a:off x="1374775" y="4249738"/>
            <a:ext cx="2582863" cy="16224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  <a:p>
            <a:pPr algn="ctr">
              <a:defRPr/>
            </a:pPr>
            <a:endParaRPr lang="cs-CZ" dirty="0"/>
          </a:p>
          <a:p>
            <a:pPr algn="ctr">
              <a:defRPr/>
            </a:pPr>
            <a:endParaRPr lang="cs-CZ" dirty="0"/>
          </a:p>
          <a:p>
            <a:pPr algn="ctr">
              <a:defRPr/>
            </a:pPr>
            <a:r>
              <a:rPr lang="cs-CZ" sz="1700" dirty="0"/>
              <a:t>Trachea</a:t>
            </a:r>
          </a:p>
        </p:txBody>
      </p:sp>
      <p:sp>
        <p:nvSpPr>
          <p:cNvPr id="22" name="Obdélník 21"/>
          <p:cNvSpPr/>
          <p:nvPr/>
        </p:nvSpPr>
        <p:spPr>
          <a:xfrm>
            <a:off x="5473700" y="4249738"/>
            <a:ext cx="2582863" cy="16224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  <a:p>
            <a:pPr algn="ctr">
              <a:defRPr/>
            </a:pPr>
            <a:endParaRPr lang="cs-CZ" dirty="0"/>
          </a:p>
          <a:p>
            <a:pPr algn="ctr">
              <a:defRPr/>
            </a:pPr>
            <a:endParaRPr lang="cs-CZ" dirty="0"/>
          </a:p>
          <a:p>
            <a:pPr algn="ctr">
              <a:defRPr/>
            </a:pPr>
            <a:r>
              <a:rPr lang="cs-CZ" sz="1700" dirty="0"/>
              <a:t>Trachea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1374775" y="4254500"/>
            <a:ext cx="2590800" cy="68262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1700" dirty="0"/>
              <a:t>Redundantní tracheální membrána</a:t>
            </a:r>
          </a:p>
        </p:txBody>
      </p:sp>
      <p:sp>
        <p:nvSpPr>
          <p:cNvPr id="26" name="Obdélník 25"/>
          <p:cNvSpPr/>
          <p:nvPr/>
        </p:nvSpPr>
        <p:spPr>
          <a:xfrm>
            <a:off x="5465763" y="4237038"/>
            <a:ext cx="2600325" cy="70008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1700" dirty="0"/>
              <a:t>Jícen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cs-CZ" altLang="cs-CZ" sz="3600" dirty="0" smtClean="0">
                <a:cs typeface="Trebuchet MS" pitchFamily="34" charset="0"/>
              </a:rPr>
              <a:t>Tracheální kolaps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4928" r="9987"/>
          <a:stretch/>
        </p:blipFill>
        <p:spPr>
          <a:xfrm>
            <a:off x="809625" y="2819400"/>
            <a:ext cx="3124200" cy="2444750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altLang="cs-CZ" sz="1700" smtClean="0">
                <a:ea typeface="Trebuchet MS" panose="020B0603020202020204" pitchFamily="34" charset="0"/>
                <a:cs typeface="Trebuchet MS" panose="020B0603020202020204" pitchFamily="34" charset="0"/>
              </a:rPr>
              <a:t>Kolaps principielních bronchů</a:t>
            </a:r>
          </a:p>
          <a:p>
            <a:r>
              <a:rPr lang="cs-CZ" altLang="cs-CZ" sz="1700" smtClean="0"/>
              <a:t>Zvětšené levé atrium – komprese levého kaudálního principielního bronchu</a:t>
            </a:r>
          </a:p>
        </p:txBody>
      </p:sp>
      <p:cxnSp>
        <p:nvCxnSpPr>
          <p:cNvPr id="8" name="Přímá spojnice se šipkou 7"/>
          <p:cNvCxnSpPr/>
          <p:nvPr/>
        </p:nvCxnSpPr>
        <p:spPr>
          <a:xfrm>
            <a:off x="2667000" y="3505200"/>
            <a:ext cx="0" cy="381000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" t="6207" r="9688" b="8423"/>
          <a:stretch>
            <a:fillRect/>
          </a:stretch>
        </p:blipFill>
        <p:spPr bwMode="auto">
          <a:xfrm>
            <a:off x="809625" y="2555875"/>
            <a:ext cx="34290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ál 8"/>
          <p:cNvSpPr/>
          <p:nvPr/>
        </p:nvSpPr>
        <p:spPr>
          <a:xfrm>
            <a:off x="2138363" y="3546475"/>
            <a:ext cx="1057275" cy="990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cs-CZ" altLang="cs-CZ" sz="3600" dirty="0" smtClean="0">
                <a:cs typeface="Trebuchet MS" pitchFamily="34" charset="0"/>
              </a:rPr>
              <a:t>Hypoplazie trachey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7004"/>
          <a:stretch/>
        </p:blipFill>
        <p:spPr>
          <a:xfrm>
            <a:off x="815975" y="2667000"/>
            <a:ext cx="3408363" cy="2544763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Zúžené lumen trachey v celém jejím průběhu, bez ohledu na fázi respiračního cyklu</a:t>
            </a:r>
          </a:p>
          <a:p>
            <a:pPr>
              <a:defRPr/>
            </a:pPr>
            <a:r>
              <a:rPr lang="cs-CZ" sz="1700" dirty="0"/>
              <a:t>P</a:t>
            </a:r>
            <a:r>
              <a:rPr lang="cs-CZ" sz="1700" dirty="0" smtClean="0"/>
              <a:t>ři opakovaných vyšetřeních (s časovým zpožděním) – beze změn</a:t>
            </a:r>
          </a:p>
          <a:p>
            <a:pPr>
              <a:defRPr/>
            </a:pPr>
            <a:r>
              <a:rPr lang="cs-CZ" sz="1700" dirty="0" smtClean="0"/>
              <a:t>Brachycefalická plemena, bulmastif (ojediněle LR, výmarský ohař, německý ovčák, baset)</a:t>
            </a:r>
          </a:p>
        </p:txBody>
      </p:sp>
      <p:sp>
        <p:nvSpPr>
          <p:cNvPr id="6" name="Volný tvar 5"/>
          <p:cNvSpPr/>
          <p:nvPr/>
        </p:nvSpPr>
        <p:spPr>
          <a:xfrm>
            <a:off x="809625" y="3630613"/>
            <a:ext cx="1897063" cy="342900"/>
          </a:xfrm>
          <a:custGeom>
            <a:avLst/>
            <a:gdLst>
              <a:gd name="connsiteX0" fmla="*/ 0 w 1977082"/>
              <a:gd name="connsiteY0" fmla="*/ 259492 h 339149"/>
              <a:gd name="connsiteX1" fmla="*/ 345990 w 1977082"/>
              <a:gd name="connsiteY1" fmla="*/ 333633 h 339149"/>
              <a:gd name="connsiteX2" fmla="*/ 902044 w 1977082"/>
              <a:gd name="connsiteY2" fmla="*/ 321276 h 339149"/>
              <a:gd name="connsiteX3" fmla="*/ 1556952 w 1977082"/>
              <a:gd name="connsiteY3" fmla="*/ 222422 h 339149"/>
              <a:gd name="connsiteX4" fmla="*/ 1977082 w 1977082"/>
              <a:gd name="connsiteY4" fmla="*/ 0 h 339149"/>
              <a:gd name="connsiteX0" fmla="*/ 0 w 1915298"/>
              <a:gd name="connsiteY0" fmla="*/ 247135 h 326792"/>
              <a:gd name="connsiteX1" fmla="*/ 345990 w 1915298"/>
              <a:gd name="connsiteY1" fmla="*/ 321276 h 326792"/>
              <a:gd name="connsiteX2" fmla="*/ 902044 w 1915298"/>
              <a:gd name="connsiteY2" fmla="*/ 308919 h 326792"/>
              <a:gd name="connsiteX3" fmla="*/ 1556952 w 1915298"/>
              <a:gd name="connsiteY3" fmla="*/ 210065 h 326792"/>
              <a:gd name="connsiteX4" fmla="*/ 1915298 w 1915298"/>
              <a:gd name="connsiteY4" fmla="*/ 0 h 326792"/>
              <a:gd name="connsiteX0" fmla="*/ 0 w 1915298"/>
              <a:gd name="connsiteY0" fmla="*/ 247135 h 329082"/>
              <a:gd name="connsiteX1" fmla="*/ 345990 w 1915298"/>
              <a:gd name="connsiteY1" fmla="*/ 321276 h 329082"/>
              <a:gd name="connsiteX2" fmla="*/ 902044 w 1915298"/>
              <a:gd name="connsiteY2" fmla="*/ 308919 h 329082"/>
              <a:gd name="connsiteX3" fmla="*/ 1550131 w 1915298"/>
              <a:gd name="connsiteY3" fmla="*/ 162331 h 329082"/>
              <a:gd name="connsiteX4" fmla="*/ 1915298 w 1915298"/>
              <a:gd name="connsiteY4" fmla="*/ 0 h 329082"/>
              <a:gd name="connsiteX0" fmla="*/ 0 w 1915298"/>
              <a:gd name="connsiteY0" fmla="*/ 247135 h 329082"/>
              <a:gd name="connsiteX1" fmla="*/ 345990 w 1915298"/>
              <a:gd name="connsiteY1" fmla="*/ 321276 h 329082"/>
              <a:gd name="connsiteX2" fmla="*/ 902044 w 1915298"/>
              <a:gd name="connsiteY2" fmla="*/ 308919 h 329082"/>
              <a:gd name="connsiteX3" fmla="*/ 1550131 w 1915298"/>
              <a:gd name="connsiteY3" fmla="*/ 162331 h 329082"/>
              <a:gd name="connsiteX4" fmla="*/ 1915298 w 1915298"/>
              <a:gd name="connsiteY4" fmla="*/ 0 h 329082"/>
              <a:gd name="connsiteX0" fmla="*/ 0 w 1915298"/>
              <a:gd name="connsiteY0" fmla="*/ 247135 h 328718"/>
              <a:gd name="connsiteX1" fmla="*/ 345990 w 1915298"/>
              <a:gd name="connsiteY1" fmla="*/ 321276 h 328718"/>
              <a:gd name="connsiteX2" fmla="*/ 902044 w 1915298"/>
              <a:gd name="connsiteY2" fmla="*/ 308919 h 328718"/>
              <a:gd name="connsiteX3" fmla="*/ 1570595 w 1915298"/>
              <a:gd name="connsiteY3" fmla="*/ 169150 h 328718"/>
              <a:gd name="connsiteX4" fmla="*/ 1915298 w 1915298"/>
              <a:gd name="connsiteY4" fmla="*/ 0 h 328718"/>
              <a:gd name="connsiteX0" fmla="*/ 0 w 1915298"/>
              <a:gd name="connsiteY0" fmla="*/ 247135 h 328718"/>
              <a:gd name="connsiteX1" fmla="*/ 345990 w 1915298"/>
              <a:gd name="connsiteY1" fmla="*/ 321276 h 328718"/>
              <a:gd name="connsiteX2" fmla="*/ 902044 w 1915298"/>
              <a:gd name="connsiteY2" fmla="*/ 308919 h 328718"/>
              <a:gd name="connsiteX3" fmla="*/ 1570595 w 1915298"/>
              <a:gd name="connsiteY3" fmla="*/ 169150 h 328718"/>
              <a:gd name="connsiteX4" fmla="*/ 1915298 w 1915298"/>
              <a:gd name="connsiteY4" fmla="*/ 0 h 328718"/>
              <a:gd name="connsiteX0" fmla="*/ 0 w 1915298"/>
              <a:gd name="connsiteY0" fmla="*/ 260773 h 342356"/>
              <a:gd name="connsiteX1" fmla="*/ 345990 w 1915298"/>
              <a:gd name="connsiteY1" fmla="*/ 334914 h 342356"/>
              <a:gd name="connsiteX2" fmla="*/ 902044 w 1915298"/>
              <a:gd name="connsiteY2" fmla="*/ 322557 h 342356"/>
              <a:gd name="connsiteX3" fmla="*/ 1570595 w 1915298"/>
              <a:gd name="connsiteY3" fmla="*/ 182788 h 342356"/>
              <a:gd name="connsiteX4" fmla="*/ 1915298 w 1915298"/>
              <a:gd name="connsiteY4" fmla="*/ 0 h 342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5298" h="342356">
                <a:moveTo>
                  <a:pt x="0" y="260773"/>
                </a:moveTo>
                <a:cubicBezTo>
                  <a:pt x="97824" y="292695"/>
                  <a:pt x="195649" y="324617"/>
                  <a:pt x="345990" y="334914"/>
                </a:cubicBezTo>
                <a:cubicBezTo>
                  <a:pt x="496331" y="345211"/>
                  <a:pt x="697943" y="347911"/>
                  <a:pt x="902044" y="322557"/>
                </a:cubicBezTo>
                <a:cubicBezTo>
                  <a:pt x="1106145" y="297203"/>
                  <a:pt x="1415361" y="254732"/>
                  <a:pt x="1570595" y="182788"/>
                </a:cubicBezTo>
                <a:cubicBezTo>
                  <a:pt x="1773575" y="90388"/>
                  <a:pt x="1794819" y="84438"/>
                  <a:pt x="1915298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Volný tvar 6"/>
          <p:cNvSpPr/>
          <p:nvPr/>
        </p:nvSpPr>
        <p:spPr>
          <a:xfrm>
            <a:off x="809625" y="3732213"/>
            <a:ext cx="2032000" cy="307975"/>
          </a:xfrm>
          <a:custGeom>
            <a:avLst/>
            <a:gdLst>
              <a:gd name="connsiteX0" fmla="*/ 0 w 2051222"/>
              <a:gd name="connsiteY0" fmla="*/ 247135 h 310525"/>
              <a:gd name="connsiteX1" fmla="*/ 506627 w 2051222"/>
              <a:gd name="connsiteY1" fmla="*/ 308918 h 310525"/>
              <a:gd name="connsiteX2" fmla="*/ 1062682 w 2051222"/>
              <a:gd name="connsiteY2" fmla="*/ 284205 h 310525"/>
              <a:gd name="connsiteX3" fmla="*/ 1655806 w 2051222"/>
              <a:gd name="connsiteY3" fmla="*/ 197708 h 310525"/>
              <a:gd name="connsiteX4" fmla="*/ 1680519 w 2051222"/>
              <a:gd name="connsiteY4" fmla="*/ 135924 h 310525"/>
              <a:gd name="connsiteX5" fmla="*/ 2051222 w 2051222"/>
              <a:gd name="connsiteY5" fmla="*/ 0 h 310525"/>
              <a:gd name="connsiteX0" fmla="*/ 0 w 2051222"/>
              <a:gd name="connsiteY0" fmla="*/ 247135 h 310525"/>
              <a:gd name="connsiteX1" fmla="*/ 506627 w 2051222"/>
              <a:gd name="connsiteY1" fmla="*/ 308918 h 310525"/>
              <a:gd name="connsiteX2" fmla="*/ 1062682 w 2051222"/>
              <a:gd name="connsiteY2" fmla="*/ 284205 h 310525"/>
              <a:gd name="connsiteX3" fmla="*/ 1655806 w 2051222"/>
              <a:gd name="connsiteY3" fmla="*/ 197708 h 310525"/>
              <a:gd name="connsiteX4" fmla="*/ 2051222 w 2051222"/>
              <a:gd name="connsiteY4" fmla="*/ 0 h 310525"/>
              <a:gd name="connsiteX0" fmla="*/ 0 w 2051222"/>
              <a:gd name="connsiteY0" fmla="*/ 247135 h 308918"/>
              <a:gd name="connsiteX1" fmla="*/ 506627 w 2051222"/>
              <a:gd name="connsiteY1" fmla="*/ 308918 h 308918"/>
              <a:gd name="connsiteX2" fmla="*/ 1062682 w 2051222"/>
              <a:gd name="connsiteY2" fmla="*/ 284205 h 308918"/>
              <a:gd name="connsiteX3" fmla="*/ 1311686 w 2051222"/>
              <a:gd name="connsiteY3" fmla="*/ 280217 h 308918"/>
              <a:gd name="connsiteX4" fmla="*/ 1655806 w 2051222"/>
              <a:gd name="connsiteY4" fmla="*/ 197708 h 308918"/>
              <a:gd name="connsiteX5" fmla="*/ 2051222 w 2051222"/>
              <a:gd name="connsiteY5" fmla="*/ 0 h 308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51222" h="308918">
                <a:moveTo>
                  <a:pt x="0" y="247135"/>
                </a:moveTo>
                <a:cubicBezTo>
                  <a:pt x="164756" y="274937"/>
                  <a:pt x="329513" y="302740"/>
                  <a:pt x="506627" y="308918"/>
                </a:cubicBezTo>
                <a:lnTo>
                  <a:pt x="1062682" y="284205"/>
                </a:lnTo>
                <a:cubicBezTo>
                  <a:pt x="1196858" y="279422"/>
                  <a:pt x="1212832" y="294633"/>
                  <a:pt x="1311686" y="280217"/>
                </a:cubicBezTo>
                <a:cubicBezTo>
                  <a:pt x="1410540" y="265801"/>
                  <a:pt x="1531309" y="240712"/>
                  <a:pt x="1655806" y="197708"/>
                </a:cubicBezTo>
                <a:cubicBezTo>
                  <a:pt x="1820563" y="150341"/>
                  <a:pt x="1968844" y="41189"/>
                  <a:pt x="2051222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4" t="3043" r="14203" b="8034"/>
          <a:stretch>
            <a:fillRect/>
          </a:stretch>
        </p:blipFill>
        <p:spPr bwMode="auto">
          <a:xfrm>
            <a:off x="809625" y="2566988"/>
            <a:ext cx="3429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altLang="cs-CZ" sz="3600" smtClean="0">
                <a:cs typeface="Trebuchet MS" panose="020B0603020202020204" pitchFamily="34" charset="0"/>
              </a:rPr>
              <a:t>Zúžené lumen trachey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09625" y="2687638"/>
            <a:ext cx="3671888" cy="2708275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Změna průměru trachey v průběhu času (opakovaná vyšetření s časovým zpožděním)</a:t>
            </a:r>
          </a:p>
          <a:p>
            <a:pPr>
              <a:defRPr/>
            </a:pPr>
            <a:r>
              <a:rPr lang="cs-CZ" sz="1700" dirty="0" err="1" smtClean="0"/>
              <a:t>Dif</a:t>
            </a:r>
            <a:r>
              <a:rPr lang="cs-CZ" sz="1700" dirty="0" smtClean="0"/>
              <a:t>. dg.:</a:t>
            </a:r>
          </a:p>
          <a:p>
            <a:pPr marL="627063" indent="-265113">
              <a:buFont typeface="Wingdings" panose="05000000000000000000" pitchFamily="2" charset="2"/>
              <a:buChar char="Ø"/>
              <a:defRPr/>
            </a:pPr>
            <a:r>
              <a:rPr lang="cs-CZ" sz="1700" dirty="0"/>
              <a:t>t</a:t>
            </a:r>
            <a:r>
              <a:rPr lang="cs-CZ" sz="1700" dirty="0" smtClean="0"/>
              <a:t>ěžký zánět trachey (vzácně)</a:t>
            </a:r>
            <a:endParaRPr lang="cs-CZ" sz="1700" dirty="0"/>
          </a:p>
          <a:p>
            <a:pPr marL="627063" indent="-265113">
              <a:buFont typeface="Wingdings" panose="05000000000000000000" pitchFamily="2" charset="2"/>
              <a:buChar char="Ø"/>
              <a:defRPr/>
            </a:pPr>
            <a:r>
              <a:rPr lang="cs-CZ" sz="1700" dirty="0" err="1"/>
              <a:t>s</a:t>
            </a:r>
            <a:r>
              <a:rPr lang="cs-CZ" sz="1700" dirty="0" err="1" smtClean="0"/>
              <a:t>ubmukózní</a:t>
            </a:r>
            <a:r>
              <a:rPr lang="cs-CZ" sz="1700" dirty="0" smtClean="0"/>
              <a:t> krvácení</a:t>
            </a:r>
          </a:p>
          <a:p>
            <a:pPr marL="627063" indent="-265113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FIP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cs-CZ" altLang="cs-CZ" sz="3600" dirty="0" smtClean="0">
                <a:cs typeface="Trebuchet MS" pitchFamily="34" charset="0"/>
              </a:rPr>
              <a:t>Dilatace trachey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09625" y="2686050"/>
            <a:ext cx="3671888" cy="2711450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62488" y="2222500"/>
            <a:ext cx="3671887" cy="3638550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Normální nález u chondrodystrofických plemen (velký pes na krátkých nohách)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altLang="cs-CZ" sz="3600" smtClean="0">
                <a:cs typeface="Trebuchet MS" panose="020B0603020202020204" pitchFamily="34" charset="0"/>
              </a:rPr>
              <a:t>Lumen trachey – změna opacity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09625" y="2222500"/>
            <a:ext cx="7524750" cy="3636963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Neoplazie:</a:t>
            </a:r>
          </a:p>
          <a:p>
            <a:pPr marL="627063" indent="-265113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Ca – osteochondrom, </a:t>
            </a:r>
            <a:r>
              <a:rPr lang="cs-CZ" sz="1700" dirty="0" err="1" smtClean="0"/>
              <a:t>hamartom</a:t>
            </a:r>
            <a:r>
              <a:rPr lang="cs-CZ" sz="1700" dirty="0" smtClean="0"/>
              <a:t>, </a:t>
            </a:r>
            <a:r>
              <a:rPr lang="cs-CZ" sz="1700" dirty="0" smtClean="0"/>
              <a:t>osteosarkom</a:t>
            </a:r>
            <a:r>
              <a:rPr lang="cs-CZ" sz="1700" dirty="0" smtClean="0"/>
              <a:t>, </a:t>
            </a:r>
            <a:r>
              <a:rPr lang="cs-CZ" sz="1700" dirty="0" err="1" smtClean="0"/>
              <a:t>mastocytom</a:t>
            </a:r>
            <a:r>
              <a:rPr lang="cs-CZ" sz="1700" dirty="0" smtClean="0"/>
              <a:t>, leiomyom, fibrosarkom, plazmocytom, infiltrativní tumory</a:t>
            </a:r>
          </a:p>
          <a:p>
            <a:pPr marL="627063" indent="-265113">
              <a:buFont typeface="Wingdings" panose="05000000000000000000" pitchFamily="2" charset="2"/>
              <a:buChar char="Ø"/>
              <a:defRPr/>
            </a:pPr>
            <a:r>
              <a:rPr lang="cs-CZ" sz="1700" dirty="0" smtClean="0"/>
              <a:t>Fe – lymfom, adenokarcinom</a:t>
            </a:r>
          </a:p>
          <a:p>
            <a:pPr>
              <a:defRPr/>
            </a:pPr>
            <a:r>
              <a:rPr lang="cs-CZ" sz="1700" dirty="0" smtClean="0"/>
              <a:t>Granulom/absces</a:t>
            </a:r>
          </a:p>
          <a:p>
            <a:pPr>
              <a:defRPr/>
            </a:pPr>
            <a:r>
              <a:rPr lang="cs-CZ" sz="1700" dirty="0" smtClean="0"/>
              <a:t>Polyp</a:t>
            </a:r>
          </a:p>
          <a:p>
            <a:pPr>
              <a:defRPr/>
            </a:pPr>
            <a:r>
              <a:rPr lang="cs-CZ" sz="1700" dirty="0" smtClean="0"/>
              <a:t>Aspirace cizího tělesa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8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571750"/>
            <a:ext cx="3421063" cy="2940050"/>
          </a:xfr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715" name="Picture 7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2614613"/>
            <a:ext cx="3671888" cy="2854325"/>
          </a:xfr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altLang="cs-CZ" sz="3600" smtClean="0">
                <a:cs typeface="Trebuchet MS" panose="020B0603020202020204" pitchFamily="34" charset="0"/>
              </a:rPr>
              <a:t>Lumen trachey – změna opacity</a:t>
            </a:r>
          </a:p>
        </p:txBody>
      </p:sp>
      <p:sp>
        <p:nvSpPr>
          <p:cNvPr id="8" name="Volný tvar 7"/>
          <p:cNvSpPr/>
          <p:nvPr/>
        </p:nvSpPr>
        <p:spPr>
          <a:xfrm>
            <a:off x="1984375" y="4178300"/>
            <a:ext cx="407988" cy="317500"/>
          </a:xfrm>
          <a:custGeom>
            <a:avLst/>
            <a:gdLst>
              <a:gd name="connsiteX0" fmla="*/ 12353 w 416391"/>
              <a:gd name="connsiteY0" fmla="*/ 0 h 329610"/>
              <a:gd name="connsiteX1" fmla="*/ 1721 w 416391"/>
              <a:gd name="connsiteY1" fmla="*/ 202019 h 329610"/>
              <a:gd name="connsiteX2" fmla="*/ 44251 w 416391"/>
              <a:gd name="connsiteY2" fmla="*/ 276447 h 329610"/>
              <a:gd name="connsiteX3" fmla="*/ 171842 w 416391"/>
              <a:gd name="connsiteY3" fmla="*/ 329610 h 329610"/>
              <a:gd name="connsiteX4" fmla="*/ 310065 w 416391"/>
              <a:gd name="connsiteY4" fmla="*/ 276447 h 329610"/>
              <a:gd name="connsiteX5" fmla="*/ 416391 w 416391"/>
              <a:gd name="connsiteY5" fmla="*/ 148856 h 329610"/>
              <a:gd name="connsiteX0" fmla="*/ 12353 w 416391"/>
              <a:gd name="connsiteY0" fmla="*/ 0 h 329661"/>
              <a:gd name="connsiteX1" fmla="*/ 1721 w 416391"/>
              <a:gd name="connsiteY1" fmla="*/ 202019 h 329661"/>
              <a:gd name="connsiteX2" fmla="*/ 44251 w 416391"/>
              <a:gd name="connsiteY2" fmla="*/ 268495 h 329661"/>
              <a:gd name="connsiteX3" fmla="*/ 171842 w 416391"/>
              <a:gd name="connsiteY3" fmla="*/ 329610 h 329661"/>
              <a:gd name="connsiteX4" fmla="*/ 310065 w 416391"/>
              <a:gd name="connsiteY4" fmla="*/ 276447 h 329661"/>
              <a:gd name="connsiteX5" fmla="*/ 416391 w 416391"/>
              <a:gd name="connsiteY5" fmla="*/ 148856 h 329661"/>
              <a:gd name="connsiteX0" fmla="*/ 12897 w 416935"/>
              <a:gd name="connsiteY0" fmla="*/ 0 h 329661"/>
              <a:gd name="connsiteX1" fmla="*/ 2265 w 416935"/>
              <a:gd name="connsiteY1" fmla="*/ 202019 h 329661"/>
              <a:gd name="connsiteX2" fmla="*/ 52746 w 416935"/>
              <a:gd name="connsiteY2" fmla="*/ 268495 h 329661"/>
              <a:gd name="connsiteX3" fmla="*/ 172386 w 416935"/>
              <a:gd name="connsiteY3" fmla="*/ 329610 h 329661"/>
              <a:gd name="connsiteX4" fmla="*/ 310609 w 416935"/>
              <a:gd name="connsiteY4" fmla="*/ 276447 h 329661"/>
              <a:gd name="connsiteX5" fmla="*/ 416935 w 416935"/>
              <a:gd name="connsiteY5" fmla="*/ 148856 h 329661"/>
              <a:gd name="connsiteX0" fmla="*/ 6925 w 410963"/>
              <a:gd name="connsiteY0" fmla="*/ 0 h 329661"/>
              <a:gd name="connsiteX1" fmla="*/ 4244 w 410963"/>
              <a:gd name="connsiteY1" fmla="*/ 202019 h 329661"/>
              <a:gd name="connsiteX2" fmla="*/ 46774 w 410963"/>
              <a:gd name="connsiteY2" fmla="*/ 268495 h 329661"/>
              <a:gd name="connsiteX3" fmla="*/ 166414 w 410963"/>
              <a:gd name="connsiteY3" fmla="*/ 329610 h 329661"/>
              <a:gd name="connsiteX4" fmla="*/ 304637 w 410963"/>
              <a:gd name="connsiteY4" fmla="*/ 276447 h 329661"/>
              <a:gd name="connsiteX5" fmla="*/ 410963 w 410963"/>
              <a:gd name="connsiteY5" fmla="*/ 148856 h 329661"/>
              <a:gd name="connsiteX0" fmla="*/ 6925 w 410963"/>
              <a:gd name="connsiteY0" fmla="*/ 0 h 329661"/>
              <a:gd name="connsiteX1" fmla="*/ 4244 w 410963"/>
              <a:gd name="connsiteY1" fmla="*/ 202019 h 329661"/>
              <a:gd name="connsiteX2" fmla="*/ 46774 w 410963"/>
              <a:gd name="connsiteY2" fmla="*/ 268495 h 329661"/>
              <a:gd name="connsiteX3" fmla="*/ 166414 w 410963"/>
              <a:gd name="connsiteY3" fmla="*/ 329610 h 329661"/>
              <a:gd name="connsiteX4" fmla="*/ 304637 w 410963"/>
              <a:gd name="connsiteY4" fmla="*/ 276447 h 329661"/>
              <a:gd name="connsiteX5" fmla="*/ 410963 w 410963"/>
              <a:gd name="connsiteY5" fmla="*/ 148856 h 329661"/>
              <a:gd name="connsiteX0" fmla="*/ 3656 w 407694"/>
              <a:gd name="connsiteY0" fmla="*/ 0 h 329661"/>
              <a:gd name="connsiteX1" fmla="*/ 8924 w 407694"/>
              <a:gd name="connsiteY1" fmla="*/ 185492 h 329661"/>
              <a:gd name="connsiteX2" fmla="*/ 43505 w 407694"/>
              <a:gd name="connsiteY2" fmla="*/ 268495 h 329661"/>
              <a:gd name="connsiteX3" fmla="*/ 163145 w 407694"/>
              <a:gd name="connsiteY3" fmla="*/ 329610 h 329661"/>
              <a:gd name="connsiteX4" fmla="*/ 301368 w 407694"/>
              <a:gd name="connsiteY4" fmla="*/ 276447 h 329661"/>
              <a:gd name="connsiteX5" fmla="*/ 407694 w 407694"/>
              <a:gd name="connsiteY5" fmla="*/ 148856 h 329661"/>
              <a:gd name="connsiteX0" fmla="*/ 3656 w 407694"/>
              <a:gd name="connsiteY0" fmla="*/ 0 h 329661"/>
              <a:gd name="connsiteX1" fmla="*/ 8924 w 407694"/>
              <a:gd name="connsiteY1" fmla="*/ 185492 h 329661"/>
              <a:gd name="connsiteX2" fmla="*/ 43505 w 407694"/>
              <a:gd name="connsiteY2" fmla="*/ 268495 h 329661"/>
              <a:gd name="connsiteX3" fmla="*/ 163145 w 407694"/>
              <a:gd name="connsiteY3" fmla="*/ 329610 h 329661"/>
              <a:gd name="connsiteX4" fmla="*/ 301368 w 407694"/>
              <a:gd name="connsiteY4" fmla="*/ 276447 h 329661"/>
              <a:gd name="connsiteX5" fmla="*/ 407694 w 407694"/>
              <a:gd name="connsiteY5" fmla="*/ 148856 h 329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7694" h="329661">
                <a:moveTo>
                  <a:pt x="3656" y="0"/>
                </a:moveTo>
                <a:cubicBezTo>
                  <a:pt x="-4318" y="77972"/>
                  <a:pt x="2283" y="140743"/>
                  <a:pt x="8924" y="185492"/>
                </a:cubicBezTo>
                <a:cubicBezTo>
                  <a:pt x="15565" y="230241"/>
                  <a:pt x="17802" y="244475"/>
                  <a:pt x="43505" y="268495"/>
                </a:cubicBezTo>
                <a:cubicBezTo>
                  <a:pt x="69208" y="292515"/>
                  <a:pt x="120168" y="328285"/>
                  <a:pt x="163145" y="329610"/>
                </a:cubicBezTo>
                <a:cubicBezTo>
                  <a:pt x="206122" y="330935"/>
                  <a:pt x="260610" y="306573"/>
                  <a:pt x="301368" y="276447"/>
                </a:cubicBezTo>
                <a:cubicBezTo>
                  <a:pt x="342126" y="246321"/>
                  <a:pt x="374910" y="197588"/>
                  <a:pt x="407694" y="14885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9" name="Ovál 8"/>
          <p:cNvSpPr/>
          <p:nvPr/>
        </p:nvSpPr>
        <p:spPr>
          <a:xfrm rot="19247659">
            <a:off x="5684838" y="3751263"/>
            <a:ext cx="457200" cy="123348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9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3" y="3198813"/>
            <a:ext cx="3621087" cy="2214562"/>
          </a:xfr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altLang="cs-CZ" sz="3600" smtClean="0">
                <a:cs typeface="Trebuchet MS" panose="020B0603020202020204" pitchFamily="34" charset="0"/>
              </a:rPr>
              <a:t>Lumen trachey – změna opacity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>
          <a:xfrm>
            <a:off x="817563" y="2416175"/>
            <a:ext cx="3671887" cy="576263"/>
          </a:xfrm>
        </p:spPr>
        <p:txBody>
          <a:bodyPr/>
          <a:lstStyle/>
          <a:p>
            <a:pPr>
              <a:defRPr/>
            </a:pPr>
            <a:r>
              <a:rPr lang="cs-CZ" sz="1700" dirty="0" smtClean="0"/>
              <a:t>Aspirace cizího tělesa</a:t>
            </a:r>
            <a:endParaRPr lang="cs-CZ" sz="1700" dirty="0"/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3"/>
          </p:nvPr>
        </p:nvSpPr>
        <p:spPr>
          <a:xfrm>
            <a:off x="4662488" y="2416175"/>
            <a:ext cx="3671887" cy="576263"/>
          </a:xfrm>
        </p:spPr>
        <p:txBody>
          <a:bodyPr/>
          <a:lstStyle/>
          <a:p>
            <a:pPr>
              <a:defRPr/>
            </a:pPr>
            <a:r>
              <a:rPr lang="cs-CZ" sz="1700" dirty="0"/>
              <a:t>Aspirace </a:t>
            </a:r>
            <a:r>
              <a:rPr lang="cs-CZ" sz="1700" dirty="0" smtClean="0"/>
              <a:t>cizího tělesa</a:t>
            </a:r>
            <a:endParaRPr lang="cs-CZ" sz="1700" dirty="0"/>
          </a:p>
        </p:txBody>
      </p:sp>
      <p:pic>
        <p:nvPicPr>
          <p:cNvPr id="10" name="Zástupný symbol pro obsah 9"/>
          <p:cNvPicPr>
            <a:picLocks noGrp="1" noChangeAspect="1"/>
          </p:cNvPicPr>
          <p:nvPr>
            <p:ph sz="quarter" idx="4"/>
          </p:nvPr>
        </p:nvPicPr>
        <p:blipFill rotWithShape="1">
          <a:blip r:embed="rId3"/>
          <a:srcRect r="21225"/>
          <a:stretch/>
        </p:blipFill>
        <p:spPr>
          <a:xfrm>
            <a:off x="4784725" y="3241675"/>
            <a:ext cx="3429000" cy="2106613"/>
          </a:xfrm>
        </p:spPr>
      </p:pic>
      <p:sp>
        <p:nvSpPr>
          <p:cNvPr id="11" name="Ovál 10"/>
          <p:cNvSpPr/>
          <p:nvPr/>
        </p:nvSpPr>
        <p:spPr>
          <a:xfrm>
            <a:off x="2209800" y="4191000"/>
            <a:ext cx="533400" cy="533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2" name="Ovál 11"/>
          <p:cNvSpPr/>
          <p:nvPr/>
        </p:nvSpPr>
        <p:spPr>
          <a:xfrm>
            <a:off x="5227638" y="3854450"/>
            <a:ext cx="458787" cy="4413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táty">
  <a:themeElements>
    <a:clrScheme name="Vlastní 1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B0F0"/>
      </a:accent1>
      <a:accent2>
        <a:srgbClr val="9FD0F7"/>
      </a:accent2>
      <a:accent3>
        <a:srgbClr val="60B1F2"/>
      </a:accent3>
      <a:accent4>
        <a:srgbClr val="00B0F0"/>
      </a:accent4>
      <a:accent5>
        <a:srgbClr val="00B0F0"/>
      </a:accent5>
      <a:accent6>
        <a:srgbClr val="8F8F8F"/>
      </a:accent6>
      <a:hlink>
        <a:srgbClr val="8F8F8F"/>
      </a:hlink>
      <a:folHlink>
        <a:srgbClr val="A5A5A5"/>
      </a:folHlink>
    </a:clrScheme>
    <a:fontScheme name="Citáty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Citáty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>
    <a:lnDef>
      <a:spPr>
        <a:ln>
          <a:headEnd type="arrow"/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Citáty</Template>
  <TotalTime>12960</TotalTime>
  <Words>3406</Words>
  <Application>Microsoft Office PowerPoint</Application>
  <PresentationFormat>Předvádění na obrazovce (4:3)</PresentationFormat>
  <Paragraphs>745</Paragraphs>
  <Slides>154</Slides>
  <Notes>6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154</vt:i4>
      </vt:variant>
    </vt:vector>
  </HeadingPairs>
  <TitlesOfParts>
    <vt:vector size="162" baseType="lpstr">
      <vt:lpstr>Arial</vt:lpstr>
      <vt:lpstr>Calibri</vt:lpstr>
      <vt:lpstr>Century Gothic</vt:lpstr>
      <vt:lpstr>Tahoma</vt:lpstr>
      <vt:lpstr>Trebuchet MS</vt:lpstr>
      <vt:lpstr>Wingdings</vt:lpstr>
      <vt:lpstr>Wingdings 2</vt:lpstr>
      <vt:lpstr>Citáty</vt:lpstr>
      <vt:lpstr>Rtg. vyšetření dutiny hrudní IV (Mediastinum)</vt:lpstr>
      <vt:lpstr>Obsah</vt:lpstr>
      <vt:lpstr>Základní anatomie mediastina</vt:lpstr>
      <vt:lpstr>Mediastinum</vt:lpstr>
      <vt:lpstr>Mediastinum</vt:lpstr>
      <vt:lpstr>Mediastinum</vt:lpstr>
      <vt:lpstr>Fyziologicky rtg. detekovatelné</vt:lpstr>
      <vt:lpstr>Fyziologicky rtg. nedetekovatelné</vt:lpstr>
      <vt:lpstr>Mediastinum</vt:lpstr>
      <vt:lpstr>Mízní uzliny</vt:lpstr>
      <vt:lpstr>Mízní uzliny</vt:lpstr>
      <vt:lpstr>Kranioventrální mediastinum</vt:lpstr>
      <vt:lpstr>Kranioventrální mediastinum</vt:lpstr>
      <vt:lpstr>Kraniální mediastinum – Ca</vt:lpstr>
      <vt:lpstr>Kraniální mediastinum – Fe</vt:lpstr>
      <vt:lpstr>Faktory ovlivňující rtg. interpretaci mediastina</vt:lpstr>
      <vt:lpstr>Kraniální mediastinum</vt:lpstr>
      <vt:lpstr>Meziplemenná variabilita</vt:lpstr>
      <vt:lpstr>Výživný stav</vt:lpstr>
      <vt:lpstr>Výživný stav</vt:lpstr>
      <vt:lpstr>Kaudoventrální mediastinum</vt:lpstr>
      <vt:lpstr>Kaudoventrální mediastinum</vt:lpstr>
      <vt:lpstr>Základní anatomie mediastina</vt:lpstr>
      <vt:lpstr>Thymus</vt:lpstr>
      <vt:lpstr>Thymus</vt:lpstr>
      <vt:lpstr>Thymus</vt:lpstr>
      <vt:lpstr>Thymus</vt:lpstr>
      <vt:lpstr>Základní rtg. interpretace patologií mediastina</vt:lpstr>
      <vt:lpstr>Mediastinální masa</vt:lpstr>
      <vt:lpstr>Mediastinální masa</vt:lpstr>
      <vt:lpstr>Základní rtg. interpretace patologií mediastina</vt:lpstr>
      <vt:lpstr>Kraniální mediastinum – masa</vt:lpstr>
      <vt:lpstr>Kraniální mediastinum – masa</vt:lpstr>
      <vt:lpstr>Kraniální mediastinum – masa</vt:lpstr>
      <vt:lpstr>Kraniální mediastinum – masa</vt:lpstr>
      <vt:lpstr>Kraniální mediastinum – masa</vt:lpstr>
      <vt:lpstr>Jaká je nejpravděpodobnější diagnóza?</vt:lpstr>
      <vt:lpstr>Hypertrofická osteopatie (akropachie)</vt:lpstr>
      <vt:lpstr>Hypertrofická osteopatie (akropachie)</vt:lpstr>
      <vt:lpstr>Hypertrofická osteopatie</vt:lpstr>
      <vt:lpstr>Kraniodorzální mediastinum – masa</vt:lpstr>
      <vt:lpstr>Kraniokaudální mediastinum – masa</vt:lpstr>
      <vt:lpstr>Neoplazie srdce</vt:lpstr>
      <vt:lpstr>Kraniokaudální mediastinum – masa</vt:lpstr>
      <vt:lpstr>Poststenotická dilatace</vt:lpstr>
      <vt:lpstr>Kaudální mediastinum – masa</vt:lpstr>
      <vt:lpstr>Kaudální mediastinum – masa</vt:lpstr>
      <vt:lpstr>Lymfadenopatie</vt:lpstr>
      <vt:lpstr>Mízní uzliny dutiny hrudní</vt:lpstr>
      <vt:lpstr>Hilární lymfadenopatie</vt:lpstr>
      <vt:lpstr>Hilární lymfadenopatie</vt:lpstr>
      <vt:lpstr>Hilární lymfadenopatie</vt:lpstr>
      <vt:lpstr>Imitace hilární lymfadenopatie</vt:lpstr>
      <vt:lpstr>Mediastinální lymfadenopatie</vt:lpstr>
      <vt:lpstr>Maligní histiocytóza</vt:lpstr>
      <vt:lpstr>Sternální lymfadenopatie</vt:lpstr>
      <vt:lpstr>Sternální lymfadenopatie</vt:lpstr>
      <vt:lpstr>Kalcifikace v mízních uzlinách</vt:lpstr>
      <vt:lpstr>Aspirace baryového kontrastu</vt:lpstr>
      <vt:lpstr>Tekutina v mediastinu</vt:lpstr>
      <vt:lpstr>Tekutina v mediastinu</vt:lpstr>
      <vt:lpstr>Tekutina v mediastinu</vt:lpstr>
      <vt:lpstr>Tekutina v mediastinu</vt:lpstr>
      <vt:lpstr>Pneumomediastinum</vt:lpstr>
      <vt:lpstr>Pneumomediastinum</vt:lpstr>
      <vt:lpstr>Pneumomediastinum</vt:lpstr>
      <vt:lpstr>Pneumomediastinum</vt:lpstr>
      <vt:lpstr>Pneumomediastinum</vt:lpstr>
      <vt:lpstr>Imitace pneumomediastina</vt:lpstr>
      <vt:lpstr>Imitace pneumomediastina</vt:lpstr>
      <vt:lpstr>Zadní dutá žíla (VCCd)</vt:lpstr>
      <vt:lpstr>Zadní dutá žíla</vt:lpstr>
      <vt:lpstr>Zadní dutá žíla (VCCd)</vt:lpstr>
      <vt:lpstr>Zadní dutá žíla (VCCd)</vt:lpstr>
      <vt:lpstr>Zadní dutá žíla (VCCd)</vt:lpstr>
      <vt:lpstr>Zadní dutá žíla – měření dilatace</vt:lpstr>
      <vt:lpstr>Zadní dutá žíla – měření dilatace</vt:lpstr>
      <vt:lpstr>Zadní dutá žíla – měření dilatace</vt:lpstr>
      <vt:lpstr>Trachea</vt:lpstr>
      <vt:lpstr>Trachea</vt:lpstr>
      <vt:lpstr>Pozice trachey</vt:lpstr>
      <vt:lpstr>Pozice trachey – variabilita normálního nálezu</vt:lpstr>
      <vt:lpstr>Pozice trachey – variabilita normálního nálezu</vt:lpstr>
      <vt:lpstr>Zúžení lumen trachey</vt:lpstr>
      <vt:lpstr>Tracheální kolaps</vt:lpstr>
      <vt:lpstr>Tracheální kolaps</vt:lpstr>
      <vt:lpstr>Tangenciální kraniokaudální projekce do ATCr</vt:lpstr>
      <vt:lpstr>Tracheální kolaps – krční část trachey</vt:lpstr>
      <vt:lpstr>Tracheální kolaps – hrudní část trachey</vt:lpstr>
      <vt:lpstr>Tracheální kolaps – malacie trachey</vt:lpstr>
      <vt:lpstr>Tracheální kolaps (?)</vt:lpstr>
      <vt:lpstr>Tracheální kolaps</vt:lpstr>
      <vt:lpstr>Tracheální kolaps</vt:lpstr>
      <vt:lpstr>Hypoplazie trachey</vt:lpstr>
      <vt:lpstr>Zúžené lumen trachey</vt:lpstr>
      <vt:lpstr>Dilatace trachey</vt:lpstr>
      <vt:lpstr>Lumen trachey – změna opacity</vt:lpstr>
      <vt:lpstr>Lumen trachey – změna opacity</vt:lpstr>
      <vt:lpstr>Lumen trachey – změna opacity</vt:lpstr>
      <vt:lpstr>Lumen trachey – změna opacity</vt:lpstr>
      <vt:lpstr>Perforace/ruptura trachey</vt:lpstr>
      <vt:lpstr>Jícen</vt:lpstr>
      <vt:lpstr>Jícen</vt:lpstr>
      <vt:lpstr>Jícen</vt:lpstr>
      <vt:lpstr>Jícen</vt:lpstr>
      <vt:lpstr>Jícen</vt:lpstr>
      <vt:lpstr>Jícen</vt:lpstr>
      <vt:lpstr>Jícen</vt:lpstr>
      <vt:lpstr>Rtg. interpretace patologií jícnu</vt:lpstr>
      <vt:lpstr>Rtg. interpretace patologií jícnu</vt:lpstr>
      <vt:lpstr>Tracheální pruh</vt:lpstr>
      <vt:lpstr>Vizualizace kaudálního úseku hrudní části jícnu</vt:lpstr>
      <vt:lpstr>Megaezofagus</vt:lpstr>
      <vt:lpstr>Megaezofagus</vt:lpstr>
      <vt:lpstr>Megaezofagus</vt:lpstr>
      <vt:lpstr>Megaezofagus</vt:lpstr>
      <vt:lpstr>Megaezofagus</vt:lpstr>
      <vt:lpstr>Megaezofagus</vt:lpstr>
      <vt:lpstr>Megaezofagus vrozený</vt:lpstr>
      <vt:lpstr>Megaezofagus vrozený</vt:lpstr>
      <vt:lpstr>Megaezofagus získaný – Dif. dg.</vt:lpstr>
      <vt:lpstr>Megaezofagus získaný – Dif. dg.</vt:lpstr>
      <vt:lpstr>Cizí těleso v jícnu</vt:lpstr>
      <vt:lpstr>Cizí těleso v jícnu</vt:lpstr>
      <vt:lpstr>Cizí těleso v jícnu</vt:lpstr>
      <vt:lpstr>Cizí těleso v jícnu</vt:lpstr>
      <vt:lpstr>Cizí těleso v jícnu</vt:lpstr>
      <vt:lpstr>Cizí těleso v jícnu</vt:lpstr>
      <vt:lpstr>Ezofagitida jícnu</vt:lpstr>
      <vt:lpstr>Striktura jícnu</vt:lpstr>
      <vt:lpstr>Cizí těleso v jícnu</vt:lpstr>
      <vt:lpstr>Cizí těleso v jícnu</vt:lpstr>
      <vt:lpstr>Cizí těleso v hltanu</vt:lpstr>
      <vt:lpstr>Jaké cizí těleso vidíte v jícnu?</vt:lpstr>
      <vt:lpstr>Imitace cizího tělesa</vt:lpstr>
      <vt:lpstr>Kontrastní ezofagografie</vt:lpstr>
      <vt:lpstr>Kontrastní ezofagografie</vt:lpstr>
      <vt:lpstr>Kontrastní ezofagografie</vt:lpstr>
      <vt:lpstr>Posouzení funkce (motility) jícnu</vt:lpstr>
      <vt:lpstr>Kontrastní ezofagografie</vt:lpstr>
      <vt:lpstr>Kontrastní ezofagografie</vt:lpstr>
      <vt:lpstr>Kontrastní ezofagografie</vt:lpstr>
      <vt:lpstr>Kontrastní ezofagografie</vt:lpstr>
      <vt:lpstr>Kontrastní ezofagografie</vt:lpstr>
      <vt:lpstr>Kontrastní ezofagografie</vt:lpstr>
      <vt:lpstr>Kontrastní ezofagografie</vt:lpstr>
      <vt:lpstr>Perforace/ruptura jícnu</vt:lpstr>
      <vt:lpstr>Cévní anomálie</vt:lpstr>
      <vt:lpstr>Cévní anomálie</vt:lpstr>
      <vt:lpstr>PRAA</vt:lpstr>
      <vt:lpstr>PRAA</vt:lpstr>
      <vt:lpstr>PRAA</vt:lpstr>
      <vt:lpstr>Kontrastní ezofagografie (Fe)</vt:lpstr>
      <vt:lpstr>Kontrastní ezofagografie (Fe)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V16203</dc:creator>
  <cp:lastModifiedBy>V16217</cp:lastModifiedBy>
  <cp:revision>366</cp:revision>
  <cp:lastPrinted>1601-01-01T00:00:00Z</cp:lastPrinted>
  <dcterms:created xsi:type="dcterms:W3CDTF">1601-01-01T00:00:00Z</dcterms:created>
  <dcterms:modified xsi:type="dcterms:W3CDTF">2019-01-03T14:05:00Z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