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+mn-lt"/>
                <a:ea typeface="+mn-ea"/>
                <a:cs typeface="+mn-cs"/>
                <a:sym typeface="Helvetica"/>
              </a:defRPr>
            </a:lvl1pPr>
            <a:lvl2pPr marL="7940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2pPr>
            <a:lvl3pPr marL="12512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3pPr>
            <a:lvl4pPr marL="17084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4pPr>
            <a:lvl5pPr marL="21656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Shape 94"/>
          <p:cNvSpPr/>
          <p:nvPr>
            <p:ph type="body" sz="quarter" idx="13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4000"/>
            </a:pP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, odrážky,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Odběr synoviální tekutiny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6104240"/>
            <a:ext cx="10464800" cy="176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defRPr sz="2900">
                <a:solidFill>
                  <a:srgbClr val="FFFFFF"/>
                </a:solidFill>
              </a:defRPr>
            </a:pPr>
            <a:r>
              <a:t>IVA  2015/1600/11</a:t>
            </a:r>
          </a:p>
          <a:p>
            <a:pPr>
              <a:lnSpc>
                <a:spcPct val="80000"/>
              </a:lnSpc>
              <a:defRPr sz="2900">
                <a:solidFill>
                  <a:srgbClr val="FFFFFF"/>
                </a:solidFill>
              </a:defRPr>
            </a:pPr>
          </a:p>
          <a:p>
            <a:pPr>
              <a:lnSpc>
                <a:spcPct val="96000"/>
              </a:lnSpc>
              <a:defRPr sz="2900">
                <a:solidFill>
                  <a:srgbClr val="FFFFFF"/>
                </a:solidFill>
              </a:defRPr>
            </a:pPr>
            <a:r>
              <a:t>Řešitelé:	Gabriela Sadílková </a:t>
            </a:r>
          </a:p>
          <a:p>
            <a:pPr>
              <a:lnSpc>
                <a:spcPct val="96000"/>
              </a:lnSpc>
              <a:defRPr sz="2900">
                <a:solidFill>
                  <a:srgbClr val="FFFFFF"/>
                </a:solidFill>
              </a:defRPr>
            </a:pPr>
            <a:r>
              <a:t>							MVDr. Kristína Řeháková, Ph.D.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00"/>
            </a:pP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media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122538" y="0"/>
            <a:ext cx="15249875" cy="858015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571238" y="8732562"/>
            <a:ext cx="284967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spustit video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9832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defTabSz="554990">
              <a:defRPr sz="7600"/>
            </a:pPr>
            <a:r>
              <a:t>Odběr synoviální tekutiny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KOMPLIKACE</a:t>
            </a:r>
          </a:p>
          <a:p>
            <a:pPr/>
            <a:r>
              <a:t>iatrogenní infekce</a:t>
            </a:r>
          </a:p>
          <a:p>
            <a:pPr/>
            <a:r>
              <a:t>krvácení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Odběr synoviální tekutiny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Helvetica"/>
              </a:defRPr>
            </a:pPr>
            <a:r>
              <a:t>LITERATURA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t>FOSSUM, Theresa Welch. Small animal surgery. 4th ed. St. Louis, Missouri: Elsevier, c2013, xx, 1619 s. ISBN 9780323100793.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t>COWELL, Rick L, Ronald D TYLER a James H MEINKOTH. Diagnostic cytology and hematology of the dog and cat. 2nd ed. St. Louis, Mo.: Mosby, c1999, xii, 338 p. ISBN 081510362x.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Odběr synoviální tekutiny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xfrm>
            <a:off x="952500" y="2219089"/>
            <a:ext cx="11099800" cy="6890512"/>
          </a:xfrm>
          <a:prstGeom prst="rect">
            <a:avLst/>
          </a:prstGeom>
        </p:spPr>
        <p:txBody>
          <a:bodyPr/>
          <a:lstStyle/>
          <a:p>
            <a:pPr marL="0" indent="0" defTabSz="426466">
              <a:spcBef>
                <a:spcPts val="3000"/>
              </a:spcBef>
              <a:buSzTx/>
              <a:buNone/>
              <a:defRPr sz="3600"/>
            </a:pPr>
            <a:r>
              <a:t>INDIKACE</a:t>
            </a:r>
          </a:p>
          <a:p>
            <a:pPr marL="333755" indent="-333755" defTabSz="426466">
              <a:spcBef>
                <a:spcPts val="3000"/>
              </a:spcBef>
              <a:defRPr sz="3600"/>
            </a:pPr>
            <a:r>
              <a:t>bolestivost kloub</a:t>
            </a:r>
            <a:r>
              <a:t>u</a:t>
            </a:r>
          </a:p>
          <a:p>
            <a:pPr marL="333755" indent="-333755" defTabSz="426466">
              <a:spcBef>
                <a:spcPts val="3000"/>
              </a:spcBef>
              <a:defRPr sz="3600"/>
            </a:pPr>
            <a:r>
              <a:t>otok/fluktuace v oblasti kloubu</a:t>
            </a:r>
          </a:p>
          <a:p>
            <a:pPr marL="333755" indent="-333755" defTabSz="426466">
              <a:spcBef>
                <a:spcPts val="3000"/>
              </a:spcBef>
              <a:defRPr sz="3600"/>
            </a:pPr>
            <a:r>
              <a:t>diagnostika onemocnění kloubů (degenerativní osteoartritida, septická osteoartritida, imunitně zprostředkované artropatie)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Odběr synoviální tekutiny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26466">
              <a:spcBef>
                <a:spcPts val="3000"/>
              </a:spcBef>
              <a:buSzTx/>
              <a:buNone/>
              <a:defRPr sz="3600"/>
            </a:pPr>
            <a:r>
              <a:t>INDIKACE</a:t>
            </a:r>
          </a:p>
          <a:p>
            <a:pPr marL="333755" indent="-333755" defTabSz="426466">
              <a:spcBef>
                <a:spcPts val="3000"/>
              </a:spcBef>
              <a:defRPr sz="3600"/>
            </a:pPr>
            <a:r>
              <a:t>systémové onemocnění spojené s celkovou slabostí/horečkou</a:t>
            </a:r>
          </a:p>
          <a:p>
            <a:pPr marL="333755" indent="-333755" defTabSz="426466">
              <a:spcBef>
                <a:spcPts val="3000"/>
              </a:spcBef>
              <a:defRPr sz="3600"/>
            </a:pPr>
            <a:r>
              <a:t>FUO</a:t>
            </a:r>
          </a:p>
          <a:p>
            <a:pPr marL="333755" indent="-333755" defTabSz="426466">
              <a:spcBef>
                <a:spcPts val="3000"/>
              </a:spcBef>
              <a:defRPr sz="3600"/>
            </a:pPr>
            <a:r>
              <a:t>neoplazie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Odběr synoviální tekutiny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KONTRAINDIKACE</a:t>
            </a:r>
          </a:p>
          <a:p>
            <a:pPr>
              <a:defRPr sz="3600"/>
            </a:pPr>
            <a:r>
              <a:t>koagulopatie</a:t>
            </a:r>
          </a:p>
          <a:p>
            <a:pPr>
              <a:defRPr sz="3600"/>
            </a:pPr>
            <a:r>
              <a:t>těžká trombocytopenie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Odběr synoviální tekutiny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91413">
              <a:spcBef>
                <a:spcPts val="2800"/>
              </a:spcBef>
              <a:buSzTx/>
              <a:buNone/>
              <a:defRPr sz="3600"/>
            </a:pPr>
            <a:r>
              <a:t>PŘÍPRAVA PACIENTA</a:t>
            </a:r>
          </a:p>
          <a:p>
            <a:pPr marL="306324" indent="-306324" defTabSz="391413">
              <a:spcBef>
                <a:spcPts val="2800"/>
              </a:spcBef>
              <a:defRPr sz="3600"/>
            </a:pPr>
            <a:r>
              <a:t>sedace</a:t>
            </a:r>
          </a:p>
          <a:p>
            <a:pPr marL="306324" indent="-306324" defTabSz="391413">
              <a:spcBef>
                <a:spcPts val="2800"/>
              </a:spcBef>
              <a:defRPr sz="3600"/>
            </a:pPr>
            <a:r>
              <a:t>částečná flexe kloubu</a:t>
            </a:r>
          </a:p>
          <a:p>
            <a:pPr marL="306324" indent="-306324" defTabSz="391413">
              <a:spcBef>
                <a:spcPts val="2800"/>
              </a:spcBef>
              <a:defRPr sz="3600"/>
            </a:pPr>
            <a:r>
              <a:t>aseptická příprava místa odběru (oholení a dezinfekce)</a:t>
            </a:r>
          </a:p>
          <a:p>
            <a:pPr marL="306324" indent="-306324" defTabSz="391413">
              <a:spcBef>
                <a:spcPts val="2800"/>
              </a:spcBef>
              <a:defRPr sz="3600"/>
            </a:pPr>
            <a:r>
              <a:t>pacient v laterální poloze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00"/>
            </a:pP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76250"/>
            <a:ext cx="13004800" cy="107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4117054" y="1651000"/>
            <a:ext cx="6250838" cy="10414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příprava pole - oholení, dezinfekce</a:t>
            </a:r>
            <a:r>
              <a:t> </a:t>
            </a:r>
            <a:r>
              <a:t>(kolenní kloub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7291">
              <a:defRPr sz="7600"/>
            </a:lvl1pPr>
          </a:lstStyle>
          <a:p>
            <a:pPr/>
            <a:r>
              <a:t>Odběr synoviální tekutiny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xfrm>
            <a:off x="952500" y="2363165"/>
            <a:ext cx="11099800" cy="6514135"/>
          </a:xfrm>
          <a:prstGeom prst="rect">
            <a:avLst/>
          </a:prstGeom>
        </p:spPr>
        <p:txBody>
          <a:bodyPr/>
          <a:lstStyle/>
          <a:p>
            <a:pPr marL="0" indent="0" defTabSz="391413">
              <a:spcBef>
                <a:spcPts val="2800"/>
              </a:spcBef>
              <a:buSzTx/>
              <a:buNone/>
              <a:defRPr sz="3600"/>
            </a:pPr>
            <a:r>
              <a:t>SPOTŘEBNÍ MATERIÁL</a:t>
            </a:r>
          </a:p>
          <a:p>
            <a:pPr marL="306324" indent="-306324" defTabSz="391413">
              <a:spcBef>
                <a:spcPts val="2800"/>
              </a:spcBef>
              <a:defRPr sz="3600"/>
            </a:pPr>
            <a:r>
              <a:t>jehla 22 G (černá)/spinální jehla</a:t>
            </a:r>
          </a:p>
          <a:p>
            <a:pPr marL="306324" indent="-306324" defTabSz="391413">
              <a:spcBef>
                <a:spcPts val="2800"/>
              </a:spcBef>
              <a:defRPr sz="3600"/>
            </a:pPr>
            <a:r>
              <a:t>5 ml stříkačka</a:t>
            </a:r>
          </a:p>
          <a:p>
            <a:pPr marL="306324" indent="-306324" defTabSz="391413">
              <a:spcBef>
                <a:spcPts val="2800"/>
              </a:spcBef>
              <a:defRPr sz="3600"/>
            </a:pPr>
            <a:r>
              <a:t>sterilní rukavice</a:t>
            </a:r>
          </a:p>
          <a:p>
            <a:pPr marL="306324" indent="-306324" defTabSz="391413">
              <a:spcBef>
                <a:spcPts val="2800"/>
              </a:spcBef>
              <a:defRPr sz="3600"/>
            </a:pPr>
            <a:r>
              <a:t>podložní skl</a:t>
            </a:r>
            <a:r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Odběr synoviální tekutiny</a:t>
            </a:r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TECHNIKA ODBĚRU</a:t>
            </a:r>
          </a:p>
          <a:p>
            <a:pPr>
              <a:defRPr sz="3600"/>
            </a:pPr>
            <a:r>
              <a:t>palpace a ohodnocení stupně naplnění kloubu</a:t>
            </a:r>
          </a:p>
          <a:p>
            <a:pPr>
              <a:defRPr sz="3600"/>
            </a:pPr>
            <a:r>
              <a:t>punkce kloubu</a:t>
            </a:r>
          </a:p>
          <a:p>
            <a:pPr>
              <a:defRPr sz="3600"/>
            </a:pPr>
            <a:r>
              <a:t>aspirace 0,1 - 0,5 ml </a:t>
            </a:r>
            <a:r>
              <a:t>(</a:t>
            </a:r>
            <a:r>
              <a:t>dle velikosti pacienta)</a:t>
            </a:r>
          </a:p>
          <a:p>
            <a:pPr>
              <a:defRPr sz="3600"/>
            </a:pPr>
            <a:r>
              <a:t>vytlačení obsahu jehly a stříkačky na podložní sklíčko - fyziologicky jantarově žlutá, čirá, </a:t>
            </a:r>
            <a:r>
              <a:t>viskózní (táhnoucí se)</a:t>
            </a:r>
            <a:r>
              <a:t> tekutina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/>
            <a:r>
              <a:t>Odběr synoviální tekutiny</a:t>
            </a: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517" y="-345881"/>
            <a:ext cx="11415766" cy="1094545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849218" y="6032937"/>
            <a:ext cx="295729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kolenní kloub</a:t>
            </a:r>
          </a:p>
        </p:txBody>
      </p:sp>
      <p:sp>
        <p:nvSpPr>
          <p:cNvPr id="149" name="Shape 149"/>
          <p:cNvSpPr/>
          <p:nvPr/>
        </p:nvSpPr>
        <p:spPr>
          <a:xfrm>
            <a:off x="8901396" y="169615"/>
            <a:ext cx="317157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ramenní kloub</a:t>
            </a:r>
          </a:p>
        </p:txBody>
      </p:sp>
      <p:sp>
        <p:nvSpPr>
          <p:cNvPr id="150" name="Shape 150"/>
          <p:cNvSpPr/>
          <p:nvPr/>
        </p:nvSpPr>
        <p:spPr>
          <a:xfrm>
            <a:off x="9075614" y="3015887"/>
            <a:ext cx="282313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loketní kloub</a:t>
            </a:r>
          </a:p>
        </p:txBody>
      </p:sp>
      <p:sp>
        <p:nvSpPr>
          <p:cNvPr id="151" name="Shape 151"/>
          <p:cNvSpPr/>
          <p:nvPr/>
        </p:nvSpPr>
        <p:spPr>
          <a:xfrm>
            <a:off x="1078171" y="169615"/>
            <a:ext cx="314454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karpální kloub</a:t>
            </a:r>
          </a:p>
        </p:txBody>
      </p:sp>
      <p:sp>
        <p:nvSpPr>
          <p:cNvPr id="152" name="Shape 152"/>
          <p:cNvSpPr/>
          <p:nvPr/>
        </p:nvSpPr>
        <p:spPr>
          <a:xfrm>
            <a:off x="3959806" y="3015887"/>
            <a:ext cx="322562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hlezenní kloub</a:t>
            </a:r>
          </a:p>
        </p:txBody>
      </p:sp>
      <p:sp>
        <p:nvSpPr>
          <p:cNvPr id="153" name="Shape 153"/>
          <p:cNvSpPr/>
          <p:nvPr/>
        </p:nvSpPr>
        <p:spPr>
          <a:xfrm>
            <a:off x="7086580" y="8940799"/>
            <a:ext cx="293027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kyčelní kloub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